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87" r:id="rId4"/>
    <p:sldId id="291" r:id="rId5"/>
    <p:sldId id="307" r:id="rId6"/>
    <p:sldId id="308" r:id="rId7"/>
    <p:sldId id="266" r:id="rId8"/>
    <p:sldId id="303" r:id="rId9"/>
    <p:sldId id="309" r:id="rId10"/>
    <p:sldId id="310" r:id="rId11"/>
    <p:sldId id="311" r:id="rId12"/>
    <p:sldId id="312" r:id="rId13"/>
    <p:sldId id="313" r:id="rId14"/>
    <p:sldId id="316" r:id="rId15"/>
    <p:sldId id="315" r:id="rId16"/>
    <p:sldId id="304" r:id="rId17"/>
    <p:sldId id="317" r:id="rId18"/>
    <p:sldId id="301" r:id="rId19"/>
    <p:sldId id="305" r:id="rId20"/>
    <p:sldId id="275" r:id="rId21"/>
    <p:sldId id="302" r:id="rId22"/>
    <p:sldId id="286" r:id="rId2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990000"/>
    <a:srgbClr val="993300"/>
    <a:srgbClr val="FF9966"/>
    <a:srgbClr val="008000"/>
    <a:srgbClr val="009999"/>
    <a:srgbClr val="6600FF"/>
    <a:srgbClr val="6600CC"/>
    <a:srgbClr val="00668A"/>
    <a:srgbClr val="0091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294" autoAdjust="0"/>
  </p:normalViewPr>
  <p:slideViewPr>
    <p:cSldViewPr>
      <p:cViewPr>
        <p:scale>
          <a:sx n="61" d="100"/>
          <a:sy n="61" d="100"/>
        </p:scale>
        <p:origin x="-306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40F2-C726-4431-B811-A01EABED3234}" type="datetimeFigureOut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B51F6-0B4E-4566-B56E-F68890EF82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3780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안녕하십니까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대한민국 조달청 쇼핑몰기획과장 강경훈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 </a:t>
            </a:r>
            <a:endParaRPr lang="en-US" altLang="ko-KR" dirty="0" smtClean="0"/>
          </a:p>
          <a:p>
            <a:r>
              <a:rPr lang="ko-KR" altLang="en-US" dirty="0" smtClean="0"/>
              <a:t>한국의 다수공급자계약제도에 대해 설명할 기회를 갖게 되어 감사합니다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적격성평가가</a:t>
            </a:r>
            <a:r>
              <a:rPr lang="ko-KR" altLang="en-US" dirty="0" smtClean="0"/>
              <a:t> 통과된 업체는 협상품목을 신청합니다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이때 품목별 규격서와 </a:t>
            </a:r>
            <a:r>
              <a:rPr lang="ko-KR" altLang="en-US" dirty="0" err="1" smtClean="0"/>
              <a:t>시험성적서를</a:t>
            </a:r>
            <a:r>
              <a:rPr lang="ko-KR" altLang="en-US" dirty="0" smtClean="0"/>
              <a:t> 확인하여 품질을 확보합니다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협상품목이 승인되면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개월간의 품목별 가격자료를 제출하고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조달청과 가격협상이 진행됩니다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조달청에서는 </a:t>
            </a:r>
            <a:r>
              <a:rPr lang="ko-KR" altLang="en-US" dirty="0" err="1" smtClean="0"/>
              <a:t>제출받은</a:t>
            </a:r>
            <a:r>
              <a:rPr lang="ko-KR" altLang="en-US" dirty="0" smtClean="0"/>
              <a:t> 가격자료를 기초로 협상기준가격을 작성하고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조달업체와 가격협상을 진행합니다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계약가격은 최고우대가격이어야 하며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다량납품할인율을 제시할 수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aseline="0" dirty="0" smtClean="0"/>
              <a:t>금년부터 국세청 전자세금계산서 제출을 의무화하여 허위 가격자료 제출을 차단하고 있습니다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계약체결입니다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제품별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인</a:t>
            </a:r>
            <a:r>
              <a:rPr lang="ko-KR" altLang="en-US" baseline="0" dirty="0" smtClean="0"/>
              <a:t> 이상의 조달업체와 계약을 체결하고</a:t>
            </a:r>
            <a:endParaRPr lang="en-US" altLang="ko-KR" baseline="0" dirty="0" smtClean="0"/>
          </a:p>
          <a:p>
            <a:r>
              <a:rPr lang="ko-KR" altLang="en-US" baseline="0" dirty="0" smtClean="0"/>
              <a:t>계약기간은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년이며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향후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개월 추가연장이 가능합니다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1</a:t>
            </a:r>
            <a:r>
              <a:rPr lang="ko-KR" altLang="en-US" baseline="0" dirty="0" smtClean="0"/>
              <a:t>회 구매입찰공고로 수시 계약이 가능하며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계약종료일은 구매입찰공고일에 명시된 계약종료일이 일괄 적용됩니다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0" dirty="0" smtClean="0"/>
              <a:t>계약관리 부분입니다</a:t>
            </a:r>
            <a:r>
              <a:rPr lang="en-US" altLang="ko-KR" b="0" dirty="0" smtClean="0"/>
              <a:t>.</a:t>
            </a:r>
          </a:p>
          <a:p>
            <a:r>
              <a:rPr lang="ko-KR" altLang="en-US" b="0" dirty="0" smtClean="0"/>
              <a:t>계약가격 변동은 </a:t>
            </a:r>
            <a:r>
              <a:rPr lang="ko-KR" altLang="en-US" b="0" dirty="0" err="1" smtClean="0"/>
              <a:t>계약후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90</a:t>
            </a:r>
            <a:r>
              <a:rPr lang="ko-KR" altLang="en-US" b="0" dirty="0" smtClean="0"/>
              <a:t>일이 경과하고 </a:t>
            </a:r>
            <a:r>
              <a:rPr lang="en-US" altLang="ko-KR" b="0" dirty="0" smtClean="0"/>
              <a:t>3% </a:t>
            </a:r>
            <a:r>
              <a:rPr lang="ko-KR" altLang="en-US" b="0" dirty="0" smtClean="0"/>
              <a:t>이상 변동 시 가능하나</a:t>
            </a:r>
            <a:r>
              <a:rPr lang="en-US" altLang="ko-KR" b="0" dirty="0" smtClean="0"/>
              <a:t>,</a:t>
            </a:r>
          </a:p>
          <a:p>
            <a:r>
              <a:rPr lang="ko-KR" altLang="en-US" b="0" dirty="0" smtClean="0"/>
              <a:t>가격인하는 계약상대자가 요청하는 경우 수시로 가능합니다</a:t>
            </a:r>
            <a:r>
              <a:rPr lang="en-US" altLang="ko-KR" b="0" dirty="0" smtClean="0"/>
              <a:t>.</a:t>
            </a:r>
          </a:p>
          <a:p>
            <a:endParaRPr lang="en-US" altLang="ko-KR" b="0" dirty="0" smtClean="0"/>
          </a:p>
          <a:p>
            <a:r>
              <a:rPr lang="en-US" altLang="ko-KR" b="0" dirty="0" smtClean="0"/>
              <a:t>MAS</a:t>
            </a:r>
            <a:r>
              <a:rPr lang="en-US" altLang="ko-KR" b="0" baseline="0" dirty="0" smtClean="0"/>
              <a:t> </a:t>
            </a:r>
            <a:r>
              <a:rPr lang="ko-KR" altLang="en-US" b="0" baseline="0" dirty="0" smtClean="0"/>
              <a:t>계약가격</a:t>
            </a:r>
            <a:r>
              <a:rPr lang="ko-KR" altLang="en-US" b="0" dirty="0" smtClean="0"/>
              <a:t>에 대해서는 우대가격유지 의무가 특별히 부과됩니다</a:t>
            </a:r>
            <a:r>
              <a:rPr lang="en-US" altLang="ko-KR" b="0" dirty="0" smtClean="0"/>
              <a:t>.</a:t>
            </a:r>
          </a:p>
          <a:p>
            <a:r>
              <a:rPr lang="en-US" altLang="ko-KR" b="0" dirty="0" smtClean="0"/>
              <a:t>MAS </a:t>
            </a:r>
            <a:r>
              <a:rPr lang="ko-KR" altLang="en-US" b="0" dirty="0" smtClean="0"/>
              <a:t>계약가격이 시장에서 거래되는 가격수준 또는 그 이하이어야 하며</a:t>
            </a:r>
            <a:r>
              <a:rPr lang="en-US" altLang="ko-KR" b="0" dirty="0" smtClean="0"/>
              <a:t>,</a:t>
            </a:r>
          </a:p>
          <a:p>
            <a:r>
              <a:rPr lang="ko-KR" altLang="en-US" b="0" dirty="0" smtClean="0"/>
              <a:t>우대가격이 아닌 경우 조달청에 </a:t>
            </a:r>
            <a:r>
              <a:rPr lang="en-US" altLang="ko-KR" b="0" dirty="0" smtClean="0"/>
              <a:t>7</a:t>
            </a:r>
            <a:r>
              <a:rPr lang="ko-KR" altLang="en-US" b="0" dirty="0" smtClean="0"/>
              <a:t>일 이내 통보하고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단가인하 조치를 하여야 합니다</a:t>
            </a:r>
            <a:r>
              <a:rPr lang="en-US" altLang="ko-KR" b="0" dirty="0" smtClean="0"/>
              <a:t>.</a:t>
            </a:r>
          </a:p>
          <a:p>
            <a:r>
              <a:rPr lang="ko-KR" altLang="en-US" b="0" dirty="0" smtClean="0"/>
              <a:t>조달청은 상시 가격모니터링을 통해 </a:t>
            </a:r>
            <a:r>
              <a:rPr lang="en-US" altLang="ko-KR" b="0" baseline="0" dirty="0" smtClean="0"/>
              <a:t> </a:t>
            </a:r>
            <a:r>
              <a:rPr lang="ko-KR" altLang="en-US" b="0" baseline="0" dirty="0" smtClean="0"/>
              <a:t>계약상대자의 우대가격유지 여부를 관리하고 있습니다</a:t>
            </a:r>
            <a:r>
              <a:rPr lang="en-US" altLang="ko-KR" b="0" baseline="0" dirty="0" smtClean="0"/>
              <a:t>.</a:t>
            </a:r>
            <a:endParaRPr lang="ko-KR" altLang="en-US" b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계약상대자에게 계약관리를 위해 각종 의무를 부과하고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MAS</a:t>
            </a:r>
            <a:r>
              <a:rPr lang="ko-KR" altLang="en-US" dirty="0" smtClean="0"/>
              <a:t>계약 제품을 생산중단 할 경우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일전에 통보하도록 하고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권리관계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인허가 변동 사항은 즉시 통보하여 항상 최신 상품정보가 쇼핑몰에 유지되도록 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할인행사는 연간 최대 </a:t>
            </a:r>
            <a:r>
              <a:rPr lang="en-US" altLang="ko-KR" dirty="0" smtClean="0"/>
              <a:t>2</a:t>
            </a:r>
            <a:r>
              <a:rPr lang="ko-KR" altLang="en-US" dirty="0" smtClean="0"/>
              <a:t>회까지 가능하며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품질확보를 위해 각종 시험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검사결과 통보를 의무화 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의무 위반 시 거래정지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계약해지의 제재가 부과됩니다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계약상대자가 납품불이행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각종 의무위반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불공정행위 등을 할 경우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~12</a:t>
            </a:r>
            <a:r>
              <a:rPr lang="ko-KR" altLang="en-US" dirty="0" smtClean="0"/>
              <a:t>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범위내에서</a:t>
            </a:r>
            <a:endParaRPr lang="en-US" altLang="ko-KR" baseline="0" dirty="0" smtClean="0"/>
          </a:p>
          <a:p>
            <a:r>
              <a:rPr lang="ko-KR" altLang="en-US" baseline="0" dirty="0" smtClean="0"/>
              <a:t>각 사유에 따라 제품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계약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업체에 대해 쇼핑몰 거래정지라는 제재가 부과됩니다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 결과는 </a:t>
            </a:r>
            <a:r>
              <a:rPr lang="ko-KR" altLang="en-US" baseline="0" dirty="0" err="1" smtClean="0"/>
              <a:t>적격성평가</a:t>
            </a:r>
            <a:r>
              <a:rPr lang="en-US" altLang="ko-KR" baseline="0" dirty="0" smtClean="0"/>
              <a:t>, PQ, </a:t>
            </a:r>
            <a:r>
              <a:rPr lang="ko-KR" altLang="en-US" baseline="0" dirty="0" smtClean="0"/>
              <a:t>계약이행실적평가에 피드백 됩니다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마지막으로 계약사후관리 차원의 업체평가입니다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거래실적이 있는 </a:t>
            </a:r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계약업체에 대해 연간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회 품질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납기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만족도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서비스 등을 평가하고 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 결과를 나라장터 종합쇼핑몰을 통해 수요기관에 제공하여 물품구매를 지원하고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PQ, 2</a:t>
            </a:r>
            <a:r>
              <a:rPr lang="ko-KR" altLang="en-US" baseline="0" dirty="0" smtClean="0"/>
              <a:t>단계경쟁 평가 등에 반영하고</a:t>
            </a:r>
            <a:r>
              <a:rPr lang="en-US" altLang="ko-KR" baseline="0" dirty="0" smtClean="0"/>
              <a:t>, 2</a:t>
            </a:r>
            <a:r>
              <a:rPr lang="ko-KR" altLang="en-US" baseline="0" dirty="0" err="1" smtClean="0"/>
              <a:t>회연속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</a:t>
            </a:r>
            <a:r>
              <a:rPr lang="ko-KR" altLang="en-US" baseline="0" dirty="0" smtClean="0"/>
              <a:t>등급업체는 </a:t>
            </a:r>
            <a:r>
              <a:rPr lang="ko-KR" altLang="en-US" baseline="0" dirty="0" err="1" smtClean="0"/>
              <a:t>차기계약을</a:t>
            </a:r>
            <a:r>
              <a:rPr lang="ko-KR" altLang="en-US" baseline="0" dirty="0" smtClean="0"/>
              <a:t> 배제하는 등 </a:t>
            </a:r>
            <a:endParaRPr lang="en-US" altLang="ko-KR" baseline="0" dirty="0" smtClean="0"/>
          </a:p>
          <a:p>
            <a:r>
              <a:rPr lang="ko-KR" altLang="en-US" baseline="0" dirty="0" smtClean="0"/>
              <a:t>계약상대자의 성실한 계약유지 및 이행을 유도하고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계약물품을 수요기관에서 구매하는 방법입니다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수요기관은 </a:t>
            </a:r>
            <a:r>
              <a:rPr lang="en-US" altLang="ko-KR" dirty="0" smtClean="0"/>
              <a:t>MAS</a:t>
            </a:r>
            <a:r>
              <a:rPr lang="ko-KR" altLang="en-US" dirty="0" smtClean="0"/>
              <a:t>계약물품을 나라장터 종합쇼핑몰에서 </a:t>
            </a:r>
            <a:r>
              <a:rPr lang="ko-KR" altLang="en-US" dirty="0" err="1" smtClean="0"/>
              <a:t>원클릭으로</a:t>
            </a:r>
            <a:r>
              <a:rPr lang="ko-KR" altLang="en-US" dirty="0" smtClean="0"/>
              <a:t> 쉽게 구매할 수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다만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일정금액 이상에 대해서는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단계경쟁이라는 특별한 절차를 통해 구매합니다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이는 납품업체 선정의 공정성과 투명성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제고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예산절감을 위해 마련된 제도입니다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1</a:t>
            </a:r>
            <a:r>
              <a:rPr lang="ko-KR" altLang="en-US" baseline="0" dirty="0" smtClean="0"/>
              <a:t>회 납품요구금액이 중소기업제품은 </a:t>
            </a:r>
            <a:r>
              <a:rPr lang="en-US" altLang="ko-KR" baseline="0" dirty="0" smtClean="0"/>
              <a:t>1</a:t>
            </a:r>
            <a:r>
              <a:rPr lang="ko-KR" altLang="en-US" baseline="0" dirty="0" err="1" smtClean="0"/>
              <a:t>억원</a:t>
            </a:r>
            <a:r>
              <a:rPr lang="ko-KR" altLang="en-US" baseline="0" dirty="0" smtClean="0"/>
              <a:t> 이상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대기업제품은 </a:t>
            </a:r>
            <a:r>
              <a:rPr lang="en-US" altLang="ko-KR" baseline="0" dirty="0" smtClean="0"/>
              <a:t>5</a:t>
            </a:r>
            <a:r>
              <a:rPr lang="ko-KR" altLang="en-US" baseline="0" dirty="0" err="1" smtClean="0"/>
              <a:t>천만원</a:t>
            </a:r>
            <a:r>
              <a:rPr lang="ko-KR" altLang="en-US" baseline="0" dirty="0" smtClean="0"/>
              <a:t> 이상일 경우 의무적으로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단계경쟁 절차를 거쳐야 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수요기관은 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개사 이상을 대상으로 제안요청을 하고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종합평가방식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표준평가방식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최저가방식 중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개 평가방식을 통해 납품대상업체를 선정하게 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단계경쟁 </a:t>
            </a:r>
            <a:r>
              <a:rPr lang="ko-KR" altLang="en-US" dirty="0" err="1" smtClean="0"/>
              <a:t>평가방식별</a:t>
            </a:r>
            <a:r>
              <a:rPr lang="ko-KR" altLang="en-US" dirty="0" smtClean="0"/>
              <a:t> 비교입니다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종합평가방식은 가격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납기준수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기술능력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납품실적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선호도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지역업체 고려 등 수요기관 선호를 반영할 수 있는 평가방식이며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표준평가방식은 가격 외 다양한 요소를 고려하면서도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주관적 평가가 최소화되도록 시스템을 통해 자동으로 평가합니다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최저가방식은 단지 가격만을 고려합니다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단계경쟁의 경쟁성과 공정성을 강화하기 위해서는 몇</a:t>
            </a:r>
            <a:r>
              <a:rPr lang="ko-KR" altLang="en-US" baseline="0" dirty="0" smtClean="0"/>
              <a:t> 가지 제약이 부과됩니다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수요기관에게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단계경쟁 관련 정보 누설 등 불공정거래행위 조장을 금지하고 있으며</a:t>
            </a:r>
            <a:r>
              <a:rPr lang="en-US" altLang="ko-KR" baseline="0" dirty="0" smtClean="0"/>
              <a:t>,</a:t>
            </a:r>
          </a:p>
          <a:p>
            <a:r>
              <a:rPr lang="en-US" altLang="ko-KR" baseline="0" dirty="0" smtClean="0"/>
              <a:t>2</a:t>
            </a:r>
            <a:r>
              <a:rPr lang="ko-KR" altLang="en-US" baseline="0" dirty="0" smtClean="0"/>
              <a:t>단계경쟁 회피방지를 위해 </a:t>
            </a:r>
            <a:r>
              <a:rPr lang="en-US" altLang="ko-KR" baseline="0" dirty="0" smtClean="0"/>
              <a:t>15</a:t>
            </a:r>
            <a:r>
              <a:rPr lang="ko-KR" altLang="en-US" baseline="0" dirty="0" err="1" smtClean="0"/>
              <a:t>일이내의</a:t>
            </a:r>
            <a:r>
              <a:rPr lang="ko-KR" altLang="en-US" baseline="0" dirty="0" smtClean="0"/>
              <a:t>  분합납품요구를 차단하고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또한 중소기업 보호를 위해 중소기업간 경쟁제품에 대해서는 계약가격의 </a:t>
            </a:r>
            <a:r>
              <a:rPr lang="en-US" altLang="ko-KR" baseline="0" dirty="0" smtClean="0"/>
              <a:t>10% </a:t>
            </a:r>
            <a:r>
              <a:rPr lang="ko-KR" altLang="en-US" baseline="0" dirty="0" smtClean="0"/>
              <a:t>초과인하를 못하도록 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다만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재해복구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 설치된 제품과의 호환성</a:t>
            </a:r>
            <a:r>
              <a:rPr lang="ko-KR" altLang="en-US" baseline="0" dirty="0" smtClean="0"/>
              <a:t>이 없어지는 경우 등에는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단계경쟁을 거치지 않을 수 있습니다</a:t>
            </a:r>
            <a:r>
              <a:rPr lang="en-US" altLang="ko-KR" baseline="0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말씀드릴 순서는</a:t>
            </a:r>
            <a:endParaRPr lang="en-US" altLang="ko-KR" dirty="0" smtClean="0"/>
          </a:p>
          <a:p>
            <a:r>
              <a:rPr lang="ko-KR" altLang="en-US" dirty="0" smtClean="0"/>
              <a:t>한국의 다수공급자계약제도 개요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절차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구매방법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향후 운영방향 순이 되겠습니다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향후 </a:t>
            </a:r>
            <a:r>
              <a:rPr lang="en-US" altLang="ko-KR" dirty="0" smtClean="0"/>
              <a:t>MAS </a:t>
            </a:r>
            <a:r>
              <a:rPr lang="ko-KR" altLang="en-US" dirty="0" smtClean="0"/>
              <a:t>제도 운영방향 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현재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품목은 </a:t>
            </a:r>
            <a:r>
              <a:rPr lang="en-US" altLang="ko-KR" baseline="0" dirty="0" smtClean="0"/>
              <a:t>2017</a:t>
            </a:r>
            <a:r>
              <a:rPr lang="ko-KR" altLang="en-US" baseline="0" dirty="0" smtClean="0"/>
              <a:t>년까지 </a:t>
            </a:r>
            <a:r>
              <a:rPr lang="en-US" altLang="ko-KR" baseline="0" dirty="0" smtClean="0"/>
              <a:t>50</a:t>
            </a:r>
            <a:r>
              <a:rPr lang="ko-KR" altLang="en-US" baseline="0" dirty="0" smtClean="0"/>
              <a:t>만 품목으로 확대할 계획입니다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공무원단체보험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스마트폰을</a:t>
            </a:r>
            <a:r>
              <a:rPr lang="ko-KR" altLang="en-US" baseline="0" dirty="0" smtClean="0"/>
              <a:t> 활용한 여론조사 등 서비스를 중심으로 확대할 예정입니다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반복적 총액계약을 </a:t>
            </a:r>
            <a:r>
              <a:rPr lang="en-US" altLang="ko-KR" baseline="0" dirty="0" smtClean="0"/>
              <a:t>MAS</a:t>
            </a:r>
            <a:r>
              <a:rPr lang="ko-KR" altLang="en-US" baseline="0" dirty="0" smtClean="0"/>
              <a:t>계약으로 전환하고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유지보수 등 옵션계약도 지속 확대하고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민관협력을 통해 </a:t>
            </a:r>
            <a:r>
              <a:rPr lang="en-US" altLang="ko-KR" baseline="0" dirty="0" smtClean="0"/>
              <a:t>ICT </a:t>
            </a:r>
            <a:r>
              <a:rPr lang="ko-KR" altLang="en-US" baseline="0" dirty="0" err="1" smtClean="0"/>
              <a:t>융복합제품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사회복지서비스 등 새로운 조달물자도 발굴할 계획입니다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이외에도 </a:t>
            </a:r>
            <a:r>
              <a:rPr lang="en-US" altLang="ko-KR" baseline="0" dirty="0" smtClean="0"/>
              <a:t>MAS </a:t>
            </a:r>
            <a:r>
              <a:rPr lang="ko-KR" altLang="en-US" baseline="0" dirty="0" smtClean="0"/>
              <a:t>계약기간을 더욱 장기화하고 </a:t>
            </a:r>
            <a:r>
              <a:rPr lang="ko-KR" altLang="en-US" baseline="0" dirty="0" err="1" smtClean="0"/>
              <a:t>계약시</a:t>
            </a:r>
            <a:r>
              <a:rPr lang="ko-KR" altLang="en-US" baseline="0" dirty="0" smtClean="0"/>
              <a:t> 소요되는 시간을 단축하여 중소기업의 부담을 최소화할 계획입니다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이상으로 한국의 </a:t>
            </a:r>
            <a:r>
              <a:rPr lang="en-US" altLang="ko-KR" dirty="0" smtClean="0"/>
              <a:t>MAS </a:t>
            </a:r>
            <a:r>
              <a:rPr lang="ko-KR" altLang="en-US" dirty="0" smtClean="0"/>
              <a:t>제도에 대한 발표를 마치겠습니다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smtClean="0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먼저 </a:t>
            </a:r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제도</a:t>
            </a:r>
            <a:r>
              <a:rPr lang="ko-KR" altLang="en-US" baseline="0" dirty="0" smtClean="0"/>
              <a:t> 개념과 특징에 대해 </a:t>
            </a:r>
            <a:r>
              <a:rPr lang="ko-KR" altLang="en-US" baseline="0" dirty="0" err="1" smtClean="0"/>
              <a:t>말씀드리겠습니다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다수공급자계약제도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즉 </a:t>
            </a:r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제도란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품질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성능 또는 효율이 같거나 비슷한 종류의 물자를 대상으로</a:t>
            </a:r>
            <a:endParaRPr lang="en-US" altLang="ko-KR" dirty="0" smtClean="0"/>
          </a:p>
          <a:p>
            <a:r>
              <a:rPr lang="ko-KR" altLang="en-US" dirty="0" smtClean="0"/>
              <a:t>조달청이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인 이상의 계약상대자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연간 단가계약을 체결한 후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수요기관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정부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공공기관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나라장터 종합쇼핑몰에서 구매하는 정부조달방법입니다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제도는 전자상거래에 적합한 계약방식이며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대부분의 나라에서 정부조달의 중요한 수단으로 활용하고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유사한 제도로 미국의 </a:t>
            </a:r>
            <a:r>
              <a:rPr lang="en-US" altLang="ko-KR" dirty="0" smtClean="0"/>
              <a:t>MAS, </a:t>
            </a:r>
            <a:r>
              <a:rPr lang="ko-KR" altLang="en-US" dirty="0" smtClean="0"/>
              <a:t>영국의 </a:t>
            </a:r>
            <a:r>
              <a:rPr lang="en-US" altLang="ko-KR" dirty="0" smtClean="0"/>
              <a:t>Framework agreement,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캐나다의 </a:t>
            </a:r>
            <a:r>
              <a:rPr lang="en-US" altLang="ko-KR" baseline="0" dirty="0" smtClean="0"/>
              <a:t>Standing offer </a:t>
            </a:r>
            <a:r>
              <a:rPr lang="ko-KR" altLang="en-US" baseline="0" dirty="0" smtClean="0"/>
              <a:t>가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다수공급자계약 대상이 되기 위해서는</a:t>
            </a:r>
            <a:endParaRPr lang="en-US" altLang="ko-KR" baseline="0" dirty="0" smtClean="0"/>
          </a:p>
          <a:p>
            <a:r>
              <a:rPr lang="ko-KR" altLang="en-US" baseline="0" dirty="0" smtClean="0"/>
              <a:t>대상물품이 상용성과 </a:t>
            </a:r>
            <a:r>
              <a:rPr lang="ko-KR" altLang="en-US" baseline="0" dirty="0" err="1" smtClean="0"/>
              <a:t>경쟁성을</a:t>
            </a:r>
            <a:r>
              <a:rPr lang="ko-KR" altLang="en-US" baseline="0" dirty="0" smtClean="0"/>
              <a:t> 충족하여야 하며</a:t>
            </a:r>
            <a:endParaRPr lang="en-US" altLang="ko-KR" baseline="0" dirty="0" smtClean="0"/>
          </a:p>
          <a:p>
            <a:r>
              <a:rPr lang="ko-KR" altLang="en-US" baseline="0" dirty="0" smtClean="0"/>
              <a:t>업계 공통의 상용규격과 시험기준이 존재해야 합니다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제도는 기존 입찰방식과 다른 특징을 가지고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하나의 물품에 대해 복수의 공급자와 계약을 하여 제품의 다양성이 증가하고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수요기관이 직접 원하는 구매할 수 있어 선택권이 확대됩니다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진입장벽은 낮으나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계약 체결 후 납품업체 선택과정에서 가격인하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품질경쟁 등 사후 경쟁이 이루어 집니다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기준으로</a:t>
            </a:r>
            <a:endParaRPr lang="en-US" altLang="ko-KR" dirty="0" smtClean="0"/>
          </a:p>
          <a:p>
            <a:r>
              <a:rPr lang="en-US" altLang="ko-KR" dirty="0" smtClean="0"/>
              <a:t>MAS</a:t>
            </a:r>
            <a:r>
              <a:rPr lang="ko-KR" altLang="en-US" dirty="0" smtClean="0"/>
              <a:t>를 통한</a:t>
            </a:r>
            <a:r>
              <a:rPr lang="ko-KR" altLang="en-US" baseline="0" dirty="0" smtClean="0"/>
              <a:t> 공급실적은 </a:t>
            </a:r>
            <a:r>
              <a:rPr lang="en-US" altLang="ko-KR" baseline="0" dirty="0" smtClean="0"/>
              <a:t>5.9</a:t>
            </a:r>
            <a:r>
              <a:rPr lang="ko-KR" altLang="en-US" baseline="0" dirty="0" err="1" smtClean="0"/>
              <a:t>조달러로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baseline="0" dirty="0" smtClean="0"/>
              <a:t>전체 조달청이 구매한 </a:t>
            </a:r>
            <a:r>
              <a:rPr lang="en-US" altLang="ko-KR" baseline="0" dirty="0" smtClean="0"/>
              <a:t>19.9</a:t>
            </a:r>
            <a:r>
              <a:rPr lang="ko-KR" altLang="en-US" baseline="0" dirty="0" err="1" smtClean="0"/>
              <a:t>조달러의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30%</a:t>
            </a:r>
            <a:r>
              <a:rPr lang="ko-KR" altLang="en-US" baseline="0" dirty="0" smtClean="0"/>
              <a:t>를 차지하고 있습니다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2006</a:t>
            </a:r>
            <a:r>
              <a:rPr lang="ko-KR" altLang="en-US" baseline="0" dirty="0" smtClean="0"/>
              <a:t>년 도입이래 양적으로 급성장하였으며</a:t>
            </a:r>
            <a:endParaRPr lang="en-US" altLang="ko-KR" baseline="0" dirty="0" smtClean="0"/>
          </a:p>
          <a:p>
            <a:r>
              <a:rPr lang="ko-KR" altLang="en-US" baseline="0" dirty="0" smtClean="0"/>
              <a:t>중소기업 판로지원 측면에서도 성공적으로 평가되고 있습니다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MAS</a:t>
            </a:r>
            <a:r>
              <a:rPr lang="ko-KR" altLang="en-US" dirty="0" smtClean="0"/>
              <a:t> 절차에 대해 </a:t>
            </a:r>
            <a:r>
              <a:rPr lang="ko-KR" altLang="en-US" dirty="0" err="1" smtClean="0"/>
              <a:t>설명드리겠습니다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계약 전 과정을 전자적으로 처리하여 업무효율을 극대화 하고 있습니다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MAS </a:t>
            </a:r>
            <a:r>
              <a:rPr lang="ko-KR" altLang="en-US" baseline="0" dirty="0" smtClean="0"/>
              <a:t>구매입찰공고 </a:t>
            </a:r>
            <a:r>
              <a:rPr lang="en-US" altLang="ko-KR" baseline="0" dirty="0" smtClean="0"/>
              <a:t>-&gt; </a:t>
            </a:r>
            <a:r>
              <a:rPr lang="ko-KR" altLang="en-US" baseline="0" dirty="0" err="1" smtClean="0"/>
              <a:t>적격성평가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-&gt; </a:t>
            </a:r>
            <a:r>
              <a:rPr lang="ko-KR" altLang="en-US" baseline="0" dirty="0" smtClean="0"/>
              <a:t>협상품목 승인 </a:t>
            </a:r>
            <a:r>
              <a:rPr lang="en-US" altLang="ko-KR" baseline="0" dirty="0" smtClean="0"/>
              <a:t>-&gt; </a:t>
            </a:r>
            <a:r>
              <a:rPr lang="ko-KR" altLang="en-US" baseline="0" dirty="0" smtClean="0"/>
              <a:t>협상기준가격작성 </a:t>
            </a:r>
            <a:r>
              <a:rPr lang="en-US" altLang="ko-KR" baseline="0" dirty="0" smtClean="0"/>
              <a:t>-&gt; </a:t>
            </a:r>
            <a:r>
              <a:rPr lang="ko-KR" altLang="en-US" baseline="0" dirty="0" smtClean="0"/>
              <a:t>가격협상 </a:t>
            </a:r>
            <a:r>
              <a:rPr lang="en-US" altLang="ko-KR" baseline="0" dirty="0" smtClean="0"/>
              <a:t>-&gt; </a:t>
            </a:r>
            <a:r>
              <a:rPr lang="ko-KR" altLang="en-US" baseline="0" dirty="0" smtClean="0"/>
              <a:t>계약체결 </a:t>
            </a:r>
            <a:r>
              <a:rPr lang="en-US" altLang="ko-KR" baseline="0" dirty="0" smtClean="0"/>
              <a:t>-&gt; </a:t>
            </a:r>
            <a:r>
              <a:rPr lang="ko-KR" altLang="en-US" baseline="0" dirty="0" smtClean="0"/>
              <a:t>계약 및 사후관리 </a:t>
            </a:r>
            <a:endParaRPr lang="en-US" altLang="ko-KR" baseline="0" dirty="0" smtClean="0"/>
          </a:p>
          <a:p>
            <a:r>
              <a:rPr lang="ko-KR" altLang="en-US" baseline="0" dirty="0" smtClean="0"/>
              <a:t>절차로 진행됩니다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MAS </a:t>
            </a:r>
            <a:r>
              <a:rPr lang="ko-KR" altLang="en-US" dirty="0" smtClean="0"/>
              <a:t>계약을 위해서 </a:t>
            </a:r>
            <a:endParaRPr lang="en-US" altLang="ko-KR" dirty="0" smtClean="0"/>
          </a:p>
          <a:p>
            <a:r>
              <a:rPr lang="ko-KR" altLang="en-US" dirty="0" smtClean="0"/>
              <a:t>조달업체가 계약이행능력이 있는지를 사전에 심사하여야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심사는 일반적인 물품에 대해서는 </a:t>
            </a:r>
            <a:r>
              <a:rPr lang="ko-KR" altLang="en-US" dirty="0" err="1" smtClean="0"/>
              <a:t>적격성평가를</a:t>
            </a:r>
            <a:r>
              <a:rPr lang="ko-KR" altLang="en-US" dirty="0" smtClean="0"/>
              <a:t> 실시하며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국민 생활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환경과 관련된 물품에 대해서는 사전자격심사</a:t>
            </a:r>
            <a:r>
              <a:rPr lang="en-US" altLang="ko-KR" dirty="0" smtClean="0"/>
              <a:t>(PQ)</a:t>
            </a:r>
            <a:r>
              <a:rPr lang="ko-KR" altLang="en-US" dirty="0" smtClean="0"/>
              <a:t>를 진행합니다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적격성평가는</a:t>
            </a:r>
            <a:r>
              <a:rPr lang="ko-KR" altLang="en-US" dirty="0" smtClean="0"/>
              <a:t> 납품실적과 경영상태를</a:t>
            </a:r>
            <a:r>
              <a:rPr lang="ko-KR" altLang="en-US" baseline="0" dirty="0" smtClean="0"/>
              <a:t> 통해 최소한의 계약이행능력을 평가하며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사전자격심사는 납품실적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경영상태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기술능력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만족도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등을 </a:t>
            </a:r>
            <a:r>
              <a:rPr lang="ko-KR" altLang="en-US" baseline="0" dirty="0" err="1" smtClean="0"/>
              <a:t>종합평가합니다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현재 </a:t>
            </a:r>
            <a:r>
              <a:rPr lang="en-US" altLang="ko-KR" baseline="0" dirty="0" smtClean="0"/>
              <a:t>16</a:t>
            </a:r>
            <a:r>
              <a:rPr lang="ko-KR" altLang="en-US" baseline="0" dirty="0" smtClean="0"/>
              <a:t>개 제품에 대해 적용하고 있습니다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51F6-0B4E-4566-B56E-F68890EF826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489F-ED71-4CBF-A27A-4CA746D47DBA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2C9B-9BBF-45AF-BEA5-6A0CA894BC6A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DCE4-89D8-430C-BD1F-DD37D5D9B427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목차.png"/>
          <p:cNvPicPr>
            <a:picLocks noChangeAspect="1"/>
          </p:cNvPicPr>
          <p:nvPr userDrawn="1"/>
        </p:nvPicPr>
        <p:blipFill>
          <a:blip r:embed="rId2" cstate="print"/>
          <a:srcRect b="-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4199-DE16-4002-AFA5-B4579EF667C3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9" descr="마스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92696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 smtClean="0"/>
              <a:t>- </a:t>
            </a:r>
            <a:fld id="{4DD1D483-B58D-4D9D-B53F-761E5C194FA9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2E9-42F0-415E-9229-2EFC5EAC763E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8853-317D-480A-92F0-475E19F7B51B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10B-5C28-4C74-AB7B-E02709430B62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6D42-63D4-4AC9-911D-98E47CF6FF22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A642-FF73-4CE6-9E29-3E89ED81FD1A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113B-774E-4E39-9E94-28EE476A7548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3536-BCAF-40C7-BD30-4DBE8B9B19BB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1F52-780A-4F29-915C-B8AB76143B89}" type="datetime1">
              <a:rPr lang="ko-KR" altLang="en-US" smtClean="0"/>
              <a:pPr/>
              <a:t>2013-09-13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D483-B58D-4D9D-B53F-761E5C194FA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251520" y="116632"/>
            <a:ext cx="822960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0"/>
            <a:ext cx="9143999" cy="6858000"/>
            <a:chOff x="0" y="0"/>
            <a:chExt cx="9918767" cy="6858000"/>
          </a:xfrm>
        </p:grpSpPr>
        <p:pic>
          <p:nvPicPr>
            <p:cNvPr id="15" name="그림 8" descr="표지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906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500696" y="3369483"/>
              <a:ext cx="4418071" cy="3017070"/>
            </a:xfrm>
            <a:prstGeom prst="rect">
              <a:avLst/>
            </a:prstGeom>
            <a:noFill/>
          </p:spPr>
        </p:pic>
      </p:grpSp>
      <p:sp>
        <p:nvSpPr>
          <p:cNvPr id="11" name="직사각형 10"/>
          <p:cNvSpPr/>
          <p:nvPr/>
        </p:nvSpPr>
        <p:spPr>
          <a:xfrm>
            <a:off x="2857738" y="3717032"/>
            <a:ext cx="35005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2600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September </a:t>
            </a:r>
            <a:r>
              <a:rPr lang="en-US" altLang="ko-KR" sz="2600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2013</a:t>
            </a:r>
            <a:endParaRPr lang="en-US" altLang="ko-KR" sz="2600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78682" y="6064721"/>
            <a:ext cx="7704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altLang="ko-KR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Public Procurement Service</a:t>
            </a:r>
            <a:r>
              <a:rPr lang="en-US" altLang="ko-KR" sz="160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(PPS)</a:t>
            </a:r>
            <a:endParaRPr lang="en-US" altLang="ko-KR" dirty="0" smtClean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en-US" altLang="ko-KR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The Republic of Korea</a:t>
            </a:r>
            <a:endParaRPr lang="en-US" altLang="ko-KR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565" y="1340768"/>
            <a:ext cx="8993008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ko-KR" sz="4200" spc="-3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Korean Multiple Award Schedule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(K-MAS)</a:t>
            </a:r>
            <a:endParaRPr lang="en-US" altLang="ko-KR" sz="28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 descr="09-2.png"/>
          <p:cNvPicPr>
            <a:picLocks noChangeAspect="1"/>
          </p:cNvPicPr>
          <p:nvPr/>
        </p:nvPicPr>
        <p:blipFill>
          <a:blip r:embed="rId3" cstate="print"/>
          <a:srcRect t="8055" r="7476" b="79400"/>
          <a:stretch>
            <a:fillRect/>
          </a:stretch>
        </p:blipFill>
        <p:spPr>
          <a:xfrm>
            <a:off x="0" y="590550"/>
            <a:ext cx="8460432" cy="860326"/>
          </a:xfrm>
          <a:prstGeom prst="rect">
            <a:avLst/>
          </a:prstGeom>
        </p:spPr>
      </p:pic>
      <p:pic>
        <p:nvPicPr>
          <p:cNvPr id="46" name="그림 45" descr="09-2.png"/>
          <p:cNvPicPr>
            <a:picLocks noChangeAspect="1"/>
          </p:cNvPicPr>
          <p:nvPr/>
        </p:nvPicPr>
        <p:blipFill>
          <a:blip r:embed="rId4" cstate="print"/>
          <a:srcRect l="16875" t="35278" r="48125" b="53472"/>
          <a:stretch>
            <a:fillRect/>
          </a:stretch>
        </p:blipFill>
        <p:spPr>
          <a:xfrm>
            <a:off x="1543050" y="2419350"/>
            <a:ext cx="3200400" cy="771525"/>
          </a:xfrm>
          <a:prstGeom prst="rect">
            <a:avLst/>
          </a:prstGeom>
        </p:spPr>
      </p:pic>
      <p:sp>
        <p:nvSpPr>
          <p:cNvPr id="47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289032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altLang="ko-KR" sz="2800" b="1" spc="-50" dirty="0" smtClean="0">
                <a:latin typeface="Arial" pitchFamily="34" charset="0"/>
                <a:cs typeface="Arial" pitchFamily="34" charset="0"/>
              </a:rPr>
              <a:t>Registering negotiated product &amp; price negotiation</a:t>
            </a:r>
            <a:endParaRPr lang="ko-KR" altLang="en-US" sz="2800" b="1" spc="-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852909" y="1380239"/>
            <a:ext cx="8786813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Submission of specification &amp; past performance documents </a:t>
            </a:r>
            <a:endParaRPr lang="en-US" altLang="ko-KR" sz="19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ts val="800"/>
              </a:spcBef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-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Excluded for the subject of price negotiation when the product doesn’t meet the </a:t>
            </a:r>
          </a:p>
          <a:p>
            <a:pPr>
              <a:spcBef>
                <a:spcPts val="100"/>
              </a:spcBef>
              <a:defRPr/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specification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1773213" y="733406"/>
            <a:ext cx="65527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rgbClr val="009999"/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Registration &amp; approval of negotiated product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rgbClr val="009999"/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1852909" y="3172154"/>
            <a:ext cx="7598173" cy="224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Submission of sales price data over the recent 2 months </a:t>
            </a:r>
            <a:endParaRPr lang="en-US" altLang="ko-KR" sz="19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Set the standard price &amp; negotiation  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19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1) Weight average price &amp; the most commonly traded price </a:t>
            </a:r>
          </a:p>
          <a:p>
            <a:pPr>
              <a:spcBef>
                <a:spcPts val="200"/>
              </a:spcBef>
              <a:defRPr/>
            </a:pP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2) Select the lowest price </a:t>
            </a:r>
            <a:endParaRPr lang="ko-KR" altLang="en-US" sz="1600" b="1" dirty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- T</a:t>
            </a:r>
            <a:r>
              <a:rPr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he offered price should be the most favorable price  </a:t>
            </a:r>
            <a:endParaRPr lang="en-US" altLang="ko-KR" sz="1600" b="1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Volume Discount Rate </a:t>
            </a: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773213" y="2507754"/>
            <a:ext cx="25922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rgbClr val="009999"/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Price negotiation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rgbClr val="009999"/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1915768" y="5609168"/>
            <a:ext cx="6995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160"/>
              </a:lnSpc>
              <a:spcBef>
                <a:spcPts val="400"/>
              </a:spcBef>
              <a:defRPr/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Mandatory for suppliers to submit the electronic tax</a:t>
            </a:r>
          </a:p>
          <a:p>
            <a:pPr marL="342900" indent="-342900">
              <a:lnSpc>
                <a:spcPts val="2160"/>
              </a:lnSpc>
              <a:spcBef>
                <a:spcPts val="400"/>
              </a:spcBef>
              <a:defRPr/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document to prevent the false price documents </a:t>
            </a:r>
          </a:p>
        </p:txBody>
      </p:sp>
      <p:pic>
        <p:nvPicPr>
          <p:cNvPr id="53" name="그림 52" descr="9-2.png"/>
          <p:cNvPicPr>
            <a:picLocks noChangeAspect="1"/>
          </p:cNvPicPr>
          <p:nvPr/>
        </p:nvPicPr>
        <p:blipFill>
          <a:blip r:embed="rId5" cstate="print"/>
          <a:srcRect t="11528" r="83646"/>
          <a:stretch>
            <a:fillRect/>
          </a:stretch>
        </p:blipFill>
        <p:spPr>
          <a:xfrm>
            <a:off x="0" y="790575"/>
            <a:ext cx="1495425" cy="6067425"/>
          </a:xfrm>
          <a:prstGeom prst="rect">
            <a:avLst/>
          </a:prstGeom>
        </p:spPr>
      </p:pic>
      <p:pic>
        <p:nvPicPr>
          <p:cNvPr id="54" name="그림 53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1415823"/>
            <a:ext cx="360040" cy="288032"/>
          </a:xfrm>
          <a:prstGeom prst="rect">
            <a:avLst/>
          </a:prstGeom>
        </p:spPr>
      </p:pic>
      <p:pic>
        <p:nvPicPr>
          <p:cNvPr id="55" name="그림 54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3214686"/>
            <a:ext cx="360040" cy="288032"/>
          </a:xfrm>
          <a:prstGeom prst="rect">
            <a:avLst/>
          </a:prstGeom>
        </p:spPr>
      </p:pic>
      <p:pic>
        <p:nvPicPr>
          <p:cNvPr id="56" name="그림 55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3641034"/>
            <a:ext cx="360040" cy="288032"/>
          </a:xfrm>
          <a:prstGeom prst="rect">
            <a:avLst/>
          </a:prstGeom>
        </p:spPr>
      </p:pic>
      <p:pic>
        <p:nvPicPr>
          <p:cNvPr id="57" name="그림 56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4990716"/>
            <a:ext cx="360040" cy="288032"/>
          </a:xfrm>
          <a:prstGeom prst="rect">
            <a:avLst/>
          </a:prstGeom>
        </p:spPr>
      </p:pic>
      <p:sp>
        <p:nvSpPr>
          <p:cNvPr id="58" name="오른쪽 화살표 57"/>
          <p:cNvSpPr/>
          <p:nvPr/>
        </p:nvSpPr>
        <p:spPr>
          <a:xfrm>
            <a:off x="1777405" y="5710546"/>
            <a:ext cx="165695" cy="15240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60" name="Picture 22" descr="2총력 copy"/>
            <p:cNvPicPr>
              <a:picLocks noChangeAspect="1" noChangeArrowheads="1"/>
            </p:cNvPicPr>
            <p:nvPr/>
          </p:nvPicPr>
          <p:blipFill>
            <a:blip r:embed="rId7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10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09-3.png"/>
          <p:cNvPicPr>
            <a:picLocks noChangeAspect="1"/>
          </p:cNvPicPr>
          <p:nvPr/>
        </p:nvPicPr>
        <p:blipFill>
          <a:blip r:embed="rId3" cstate="print"/>
          <a:srcRect l="16875" t="10278" r="51250" b="77639"/>
          <a:stretch>
            <a:fillRect/>
          </a:stretch>
        </p:blipFill>
        <p:spPr>
          <a:xfrm>
            <a:off x="1543050" y="704850"/>
            <a:ext cx="2914650" cy="828675"/>
          </a:xfrm>
          <a:prstGeom prst="rect">
            <a:avLst/>
          </a:prstGeom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864272" y="1466766"/>
            <a:ext cx="712879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Contracted with at least 3 suppliers per product </a:t>
            </a:r>
            <a:endParaRPr lang="en-US" altLang="ko-KR" sz="19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741215" y="865985"/>
            <a:ext cx="24665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rgbClr val="008080"/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Contract signing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rgbClr val="008080"/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3. Contract signing 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864271" y="4449406"/>
            <a:ext cx="7668343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Contract signing date: date upon the payment of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performance bond</a:t>
            </a:r>
            <a:endParaRPr lang="en-US" altLang="ko-KR" sz="19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864271" y="2103722"/>
            <a:ext cx="634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Contract period </a:t>
            </a:r>
            <a:r>
              <a:rPr lang="en-US" altLang="ko-KR" sz="20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lang="en-US" altLang="ko-KR" sz="1900" b="1" dirty="0" smtClean="0">
                <a:solidFill>
                  <a:srgbClr val="FF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 years 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864272" y="3074466"/>
            <a:ext cx="74866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Frequently contracted through the publication 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864272" y="3771225"/>
            <a:ext cx="741682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Date of contract termination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date stated on the publication</a:t>
            </a:r>
            <a:endParaRPr lang="ko-KR" altLang="en-US" sz="1900" b="1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954957" y="5158844"/>
            <a:ext cx="69470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Performance bond : 10-20% of the maximum order</a:t>
            </a:r>
            <a:endParaRPr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954957" y="2435641"/>
            <a:ext cx="69470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extended up to 6 more months 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64272" y="5742080"/>
            <a:ext cx="7128791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New product can be added after 60 days from the contract </a:t>
            </a:r>
          </a:p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signing date</a:t>
            </a:r>
            <a:endParaRPr lang="en-US" altLang="ko-KR" sz="1900" b="1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43" name="그림 42" descr="9-3.png"/>
          <p:cNvPicPr>
            <a:picLocks noChangeAspect="1"/>
          </p:cNvPicPr>
          <p:nvPr/>
        </p:nvPicPr>
        <p:blipFill>
          <a:blip r:embed="rId4" cstate="print"/>
          <a:srcRect t="11528" r="83750"/>
          <a:stretch>
            <a:fillRect/>
          </a:stretch>
        </p:blipFill>
        <p:spPr>
          <a:xfrm>
            <a:off x="0" y="790575"/>
            <a:ext cx="1485900" cy="6067425"/>
          </a:xfrm>
          <a:prstGeom prst="rect">
            <a:avLst/>
          </a:prstGeom>
        </p:spPr>
      </p:pic>
      <p:pic>
        <p:nvPicPr>
          <p:cNvPr id="44" name="그림 43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1497894"/>
            <a:ext cx="360040" cy="288032"/>
          </a:xfrm>
          <a:prstGeom prst="rect">
            <a:avLst/>
          </a:prstGeom>
        </p:spPr>
      </p:pic>
      <p:pic>
        <p:nvPicPr>
          <p:cNvPr id="45" name="그림 44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2134850"/>
            <a:ext cx="360040" cy="288032"/>
          </a:xfrm>
          <a:prstGeom prst="rect">
            <a:avLst/>
          </a:prstGeom>
        </p:spPr>
      </p:pic>
      <p:pic>
        <p:nvPicPr>
          <p:cNvPr id="46" name="그림 45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3089457"/>
            <a:ext cx="360040" cy="288032"/>
          </a:xfrm>
          <a:prstGeom prst="rect">
            <a:avLst/>
          </a:prstGeom>
        </p:spPr>
      </p:pic>
      <p:pic>
        <p:nvPicPr>
          <p:cNvPr id="47" name="그림 46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3792491"/>
            <a:ext cx="360040" cy="288032"/>
          </a:xfrm>
          <a:prstGeom prst="rect">
            <a:avLst/>
          </a:prstGeom>
        </p:spPr>
      </p:pic>
      <p:pic>
        <p:nvPicPr>
          <p:cNvPr id="48" name="그림 47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4481150"/>
            <a:ext cx="360040" cy="288032"/>
          </a:xfrm>
          <a:prstGeom prst="rect">
            <a:avLst/>
          </a:prstGeom>
        </p:spPr>
      </p:pic>
      <p:pic>
        <p:nvPicPr>
          <p:cNvPr id="49" name="그림 48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5761831"/>
            <a:ext cx="360040" cy="288032"/>
          </a:xfrm>
          <a:prstGeom prst="rect">
            <a:avLst/>
          </a:prstGeom>
        </p:spPr>
      </p:pic>
      <p:grpSp>
        <p:nvGrpSpPr>
          <p:cNvPr id="50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51" name="Picture 22" descr="2총력 copy"/>
            <p:cNvPicPr>
              <a:picLocks noChangeAspect="1" noChangeArrowheads="1"/>
            </p:cNvPicPr>
            <p:nvPr/>
          </p:nvPicPr>
          <p:blipFill>
            <a:blip r:embed="rId6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11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ong-PTWIZARD\Desktop\09 copy.png"/>
          <p:cNvPicPr>
            <a:picLocks noChangeAspect="1" noChangeArrowheads="1"/>
          </p:cNvPicPr>
          <p:nvPr/>
        </p:nvPicPr>
        <p:blipFill>
          <a:blip r:embed="rId3" cstate="print"/>
          <a:srcRect l="17500" t="42639" r="46562" b="47500"/>
          <a:stretch>
            <a:fillRect/>
          </a:stretch>
        </p:blipFill>
        <p:spPr bwMode="auto">
          <a:xfrm>
            <a:off x="1600200" y="2924175"/>
            <a:ext cx="5543568" cy="676275"/>
          </a:xfrm>
          <a:prstGeom prst="rect">
            <a:avLst/>
          </a:prstGeom>
          <a:noFill/>
        </p:spPr>
      </p:pic>
      <p:pic>
        <p:nvPicPr>
          <p:cNvPr id="3074" name="Picture 2" descr="C:\Users\Song-PTWIZARD\Desktop\09 copy.png"/>
          <p:cNvPicPr>
            <a:picLocks noChangeAspect="1" noChangeArrowheads="1"/>
          </p:cNvPicPr>
          <p:nvPr/>
        </p:nvPicPr>
        <p:blipFill>
          <a:blip r:embed="rId3" cstate="print"/>
          <a:srcRect l="17396" t="9167" r="50937" b="80833"/>
          <a:stretch>
            <a:fillRect/>
          </a:stretch>
        </p:blipFill>
        <p:spPr bwMode="auto">
          <a:xfrm>
            <a:off x="1590675" y="928142"/>
            <a:ext cx="2895600" cy="685800"/>
          </a:xfrm>
          <a:prstGeom prst="rect">
            <a:avLst/>
          </a:prstGeom>
          <a:noFill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4. Contract Management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(A)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78546" y="980518"/>
            <a:ext cx="2520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Price adjustment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78546" y="2976994"/>
            <a:ext cx="58652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Maintaining the most favorable price 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81732" y="1375326"/>
            <a:ext cx="7668344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90 days after the signing date &amp; change </a:t>
            </a:r>
          </a:p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in actual trading price more than 3%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881732" y="2324072"/>
            <a:ext cx="7874843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spc="-3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Price can be </a:t>
            </a:r>
            <a:r>
              <a:rPr lang="en-US" altLang="ko-KR" sz="1900" b="1" spc="-30" dirty="0" smtClean="0">
                <a:solidFill>
                  <a:srgbClr val="FF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lowered</a:t>
            </a:r>
            <a:r>
              <a:rPr lang="en-US" altLang="ko-KR" sz="1900" b="1" spc="-3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any time upon the request by contractors</a:t>
            </a:r>
            <a:endParaRPr lang="en-US" altLang="ko-KR" sz="1900" b="1" spc="-30" dirty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881732" y="3384659"/>
            <a:ext cx="7344816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The contract price needs to be the most favorable price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475656" y="4190677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1400" dirty="0" smtClean="0">
                <a:latin typeface="+mn-ea"/>
              </a:rPr>
              <a:t>  </a:t>
            </a:r>
            <a:endParaRPr lang="en-US" altLang="ko-KR" sz="1400" dirty="0" smtClean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81732" y="4172308"/>
            <a:ext cx="7596336" cy="82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In case the price is found not to be the lowest, </a:t>
            </a:r>
          </a:p>
          <a:p>
            <a:pPr>
              <a:lnSpc>
                <a:spcPts val="16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contractors are subject to inform PPS within 7 days </a:t>
            </a:r>
          </a:p>
          <a:p>
            <a:pPr>
              <a:lnSpc>
                <a:spcPts val="16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and lower the price accordingly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948407" y="5025738"/>
            <a:ext cx="80188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Exception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less than 3% in price difference, less than 1 month of the                 </a:t>
            </a:r>
          </a:p>
          <a:p>
            <a:pPr>
              <a:spcBef>
                <a:spcPct val="20000"/>
              </a:spcBef>
            </a:pP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discounted period, less than 2 times for the # of cases when discounted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881732" y="5816544"/>
            <a:ext cx="774035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Regular monitoring conducted by PPS  </a:t>
            </a:r>
          </a:p>
        </p:txBody>
      </p:sp>
      <p:pic>
        <p:nvPicPr>
          <p:cNvPr id="25" name="그림 24" descr="9-4.png"/>
          <p:cNvPicPr>
            <a:picLocks noChangeAspect="1"/>
          </p:cNvPicPr>
          <p:nvPr/>
        </p:nvPicPr>
        <p:blipFill>
          <a:blip r:embed="rId4" cstate="print"/>
          <a:srcRect t="11528" r="84062"/>
          <a:stretch>
            <a:fillRect/>
          </a:stretch>
        </p:blipFill>
        <p:spPr>
          <a:xfrm>
            <a:off x="0" y="790575"/>
            <a:ext cx="1457325" cy="6067425"/>
          </a:xfrm>
          <a:prstGeom prst="rect">
            <a:avLst/>
          </a:prstGeom>
        </p:spPr>
      </p:pic>
      <p:pic>
        <p:nvPicPr>
          <p:cNvPr id="32" name="그림 31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1497175"/>
            <a:ext cx="360040" cy="288032"/>
          </a:xfrm>
          <a:prstGeom prst="rect">
            <a:avLst/>
          </a:prstGeom>
        </p:spPr>
      </p:pic>
      <p:pic>
        <p:nvPicPr>
          <p:cNvPr id="33" name="그림 32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2443684"/>
            <a:ext cx="360040" cy="288032"/>
          </a:xfrm>
          <a:prstGeom prst="rect">
            <a:avLst/>
          </a:prstGeom>
        </p:spPr>
      </p:pic>
      <p:pic>
        <p:nvPicPr>
          <p:cNvPr id="35" name="그림 34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3503797"/>
            <a:ext cx="360040" cy="288032"/>
          </a:xfrm>
          <a:prstGeom prst="rect">
            <a:avLst/>
          </a:prstGeom>
        </p:spPr>
      </p:pic>
      <p:pic>
        <p:nvPicPr>
          <p:cNvPr id="36" name="그림 35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4135771"/>
            <a:ext cx="360040" cy="288032"/>
          </a:xfrm>
          <a:prstGeom prst="rect">
            <a:avLst/>
          </a:prstGeom>
        </p:spPr>
      </p:pic>
      <p:pic>
        <p:nvPicPr>
          <p:cNvPr id="37" name="그림 36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5841193"/>
            <a:ext cx="360040" cy="288032"/>
          </a:xfrm>
          <a:prstGeom prst="rect">
            <a:avLst/>
          </a:prstGeom>
        </p:spPr>
      </p:pic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21" name="Picture 22" descr="2총력 copy"/>
            <p:cNvPicPr>
              <a:picLocks noChangeAspect="1" noChangeArrowheads="1"/>
            </p:cNvPicPr>
            <p:nvPr/>
          </p:nvPicPr>
          <p:blipFill>
            <a:blip r:embed="rId6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12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g-PTWIZARD\Desktop\09 copy.png"/>
          <p:cNvPicPr>
            <a:picLocks noChangeAspect="1" noChangeArrowheads="1"/>
          </p:cNvPicPr>
          <p:nvPr/>
        </p:nvPicPr>
        <p:blipFill>
          <a:blip r:embed="rId3" cstate="print"/>
          <a:srcRect l="17396" t="8472" r="58125" b="80556"/>
          <a:stretch>
            <a:fillRect/>
          </a:stretch>
        </p:blipFill>
        <p:spPr bwMode="auto">
          <a:xfrm>
            <a:off x="1590675" y="707926"/>
            <a:ext cx="2238375" cy="752475"/>
          </a:xfrm>
          <a:prstGeom prst="rect">
            <a:avLst/>
          </a:prstGeom>
          <a:noFill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4. Contract Management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(B)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70484" y="808137"/>
            <a:ext cx="18368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Obligations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62684" y="1512823"/>
            <a:ext cx="7533852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Discontinuation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: should be informed to PPS 30 days prior to</a:t>
            </a:r>
          </a:p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                             the discontinuation of contracted product </a:t>
            </a:r>
            <a:endParaRPr lang="en-US" altLang="ko-KR" sz="1900" b="1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62684" y="2370079"/>
            <a:ext cx="7128791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Change in contract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: change in ownership, licensing, etc. </a:t>
            </a:r>
          </a:p>
          <a:p>
            <a:pPr>
              <a:spcBef>
                <a:spcPts val="4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                                  should be notified to PPS immediately </a:t>
            </a:r>
            <a:endParaRPr lang="en-US" altLang="ko-KR" sz="1900" b="1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62685" y="3285535"/>
            <a:ext cx="7281316" cy="15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Promotional event with discounted price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(10</a:t>
            </a:r>
            <a:r>
              <a:rPr lang="en-US" altLang="ko-KR" sz="8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-</a:t>
            </a:r>
            <a:r>
              <a:rPr lang="en-US" altLang="ko-KR" sz="5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30 days) </a:t>
            </a:r>
            <a:endParaRPr lang="en-US" altLang="ko-KR" b="1" dirty="0" smtClean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ts val="5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Up to 2 events in a year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   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lang="en-US" altLang="ko-KR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62684" y="4176843"/>
            <a:ext cx="7128791" cy="291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Quality Management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</a:p>
          <a:p>
            <a:pPr>
              <a:spcBef>
                <a:spcPct val="20000"/>
              </a:spcBef>
            </a:pPr>
            <a:endParaRPr lang="en-US" altLang="ko-KR" dirty="0" smtClean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en-US" altLang="ko-KR" dirty="0" smtClean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 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Breach of obligation : 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 </a:t>
            </a:r>
            <a:r>
              <a:rPr lang="en-US" altLang="ko-KR" sz="1900" b="1" dirty="0" smtClean="0">
                <a:solidFill>
                  <a:srgbClr val="FF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suspension of transaction or contract   cancellation </a:t>
            </a:r>
          </a:p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 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   </a:t>
            </a:r>
          </a:p>
        </p:txBody>
      </p:sp>
      <p:pic>
        <p:nvPicPr>
          <p:cNvPr id="27" name="그림 26" descr="9-4.png"/>
          <p:cNvPicPr>
            <a:picLocks noChangeAspect="1"/>
          </p:cNvPicPr>
          <p:nvPr/>
        </p:nvPicPr>
        <p:blipFill>
          <a:blip r:embed="rId4" cstate="print"/>
          <a:srcRect t="11528" r="84062"/>
          <a:stretch>
            <a:fillRect/>
          </a:stretch>
        </p:blipFill>
        <p:spPr>
          <a:xfrm>
            <a:off x="0" y="790575"/>
            <a:ext cx="1457325" cy="6067425"/>
          </a:xfrm>
          <a:prstGeom prst="rect">
            <a:avLst/>
          </a:prstGeom>
        </p:spPr>
      </p:pic>
      <p:pic>
        <p:nvPicPr>
          <p:cNvPr id="30" name="그림 29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1537433"/>
            <a:ext cx="360040" cy="288032"/>
          </a:xfrm>
          <a:prstGeom prst="rect">
            <a:avLst/>
          </a:prstGeom>
        </p:spPr>
      </p:pic>
      <p:pic>
        <p:nvPicPr>
          <p:cNvPr id="32" name="그림 31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2410595"/>
            <a:ext cx="360040" cy="288032"/>
          </a:xfrm>
          <a:prstGeom prst="rect">
            <a:avLst/>
          </a:prstGeom>
        </p:spPr>
      </p:pic>
      <p:pic>
        <p:nvPicPr>
          <p:cNvPr id="33" name="그림 32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3315743"/>
            <a:ext cx="360040" cy="288032"/>
          </a:xfrm>
          <a:prstGeom prst="rect">
            <a:avLst/>
          </a:prstGeom>
        </p:spPr>
      </p:pic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951137" y="4648641"/>
            <a:ext cx="818192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When the product fails the quality inspection in any other sales channel, 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contractors are required to report to PPS within 7 days</a:t>
            </a:r>
            <a:endParaRPr lang="en-US" altLang="ko-KR" dirty="0" smtClean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36" name="그림 35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4283976"/>
            <a:ext cx="360040" cy="288032"/>
          </a:xfrm>
          <a:prstGeom prst="rect">
            <a:avLst/>
          </a:prstGeom>
        </p:spPr>
      </p:pic>
      <p:sp>
        <p:nvSpPr>
          <p:cNvPr id="37" name="오른쪽 화살표 36"/>
          <p:cNvSpPr/>
          <p:nvPr/>
        </p:nvSpPr>
        <p:spPr>
          <a:xfrm>
            <a:off x="2120289" y="5429264"/>
            <a:ext cx="165695" cy="15240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18" name="Picture 22" descr="2총력 copy"/>
            <p:cNvPicPr>
              <a:picLocks noChangeAspect="1" noChangeArrowheads="1"/>
            </p:cNvPicPr>
            <p:nvPr/>
          </p:nvPicPr>
          <p:blipFill>
            <a:blip r:embed="rId6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13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g-PTWIZARD\Desktop\09 copy.png"/>
          <p:cNvPicPr>
            <a:picLocks noChangeAspect="1" noChangeArrowheads="1"/>
          </p:cNvPicPr>
          <p:nvPr/>
        </p:nvPicPr>
        <p:blipFill>
          <a:blip r:embed="rId3" cstate="print"/>
          <a:srcRect l="17604" t="8889" r="38542" b="80972"/>
          <a:stretch>
            <a:fillRect/>
          </a:stretch>
        </p:blipFill>
        <p:spPr bwMode="auto">
          <a:xfrm>
            <a:off x="1609725" y="721643"/>
            <a:ext cx="4010025" cy="695325"/>
          </a:xfrm>
          <a:prstGeom prst="rect">
            <a:avLst/>
          </a:prstGeom>
          <a:noFill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4. Contract Management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(C)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0009" y="793279"/>
            <a:ext cx="37090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Suspension of transaction 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81734" y="1290623"/>
            <a:ext cx="7262265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No delivery, breach of obligations, unfair practices, etc</a:t>
            </a:r>
          </a:p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FF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suspended for months on KONEPS online shopping mall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81734" y="2109614"/>
            <a:ext cx="6866730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Product, contract or supplier can be subject </a:t>
            </a:r>
          </a:p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to the suspension due to following reasons  </a:t>
            </a:r>
            <a:endParaRPr lang="en-US" altLang="ko-KR" sz="1900" b="1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81734" y="5521333"/>
            <a:ext cx="7668343" cy="11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Effectuation: 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Deduction in score during the eligibility &amp; PQ test  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Reflected in the assessment on contract performance 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Debarment from future contracting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00064" y="6343742"/>
            <a:ext cx="7598173" cy="4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dirty="0" smtClean="0">
              <a:solidFill>
                <a:srgbClr val="0000FF"/>
              </a:solidFill>
              <a:ea typeface="HY견고딕" pitchFamily="18" charset="-127"/>
            </a:endParaRPr>
          </a:p>
        </p:txBody>
      </p:sp>
      <p:pic>
        <p:nvPicPr>
          <p:cNvPr id="23" name="그림 22" descr="9-4.png"/>
          <p:cNvPicPr>
            <a:picLocks noChangeAspect="1"/>
          </p:cNvPicPr>
          <p:nvPr/>
        </p:nvPicPr>
        <p:blipFill>
          <a:blip r:embed="rId4" cstate="print"/>
          <a:srcRect t="11528" r="84062"/>
          <a:stretch>
            <a:fillRect/>
          </a:stretch>
        </p:blipFill>
        <p:spPr>
          <a:xfrm>
            <a:off x="0" y="790575"/>
            <a:ext cx="1457325" cy="6067425"/>
          </a:xfrm>
          <a:prstGeom prst="rect">
            <a:avLst/>
          </a:prstGeom>
        </p:spPr>
      </p:pic>
      <p:pic>
        <p:nvPicPr>
          <p:cNvPr id="28" name="그림 27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1302668"/>
            <a:ext cx="360040" cy="288032"/>
          </a:xfrm>
          <a:prstGeom prst="rect">
            <a:avLst/>
          </a:prstGeom>
        </p:spPr>
      </p:pic>
      <p:pic>
        <p:nvPicPr>
          <p:cNvPr id="29" name="그림 28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2131177"/>
            <a:ext cx="360040" cy="288032"/>
          </a:xfrm>
          <a:prstGeom prst="rect">
            <a:avLst/>
          </a:prstGeom>
        </p:spPr>
      </p:pic>
      <p:sp>
        <p:nvSpPr>
          <p:cNvPr id="30" name="오른쪽 화살표 29"/>
          <p:cNvSpPr/>
          <p:nvPr/>
        </p:nvSpPr>
        <p:spPr>
          <a:xfrm>
            <a:off x="1914600" y="1744241"/>
            <a:ext cx="165695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 descr="09.png"/>
          <p:cNvPicPr>
            <a:picLocks noChangeAspect="1"/>
          </p:cNvPicPr>
          <p:nvPr/>
        </p:nvPicPr>
        <p:blipFill>
          <a:blip r:embed="rId5" cstate="print"/>
          <a:srcRect l="26376" t="16400" r="69687" b="79400"/>
          <a:stretch>
            <a:fillRect/>
          </a:stretch>
        </p:blipFill>
        <p:spPr>
          <a:xfrm>
            <a:off x="1613198" y="5541127"/>
            <a:ext cx="360040" cy="288032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1657350" y="2883198"/>
            <a:ext cx="7296150" cy="2667000"/>
            <a:chOff x="1657350" y="2883198"/>
            <a:chExt cx="7296150" cy="2667000"/>
          </a:xfrm>
        </p:grpSpPr>
        <p:pic>
          <p:nvPicPr>
            <p:cNvPr id="22" name="그림 21" descr="09.png"/>
            <p:cNvPicPr>
              <a:picLocks noChangeAspect="1"/>
            </p:cNvPicPr>
            <p:nvPr/>
          </p:nvPicPr>
          <p:blipFill>
            <a:blip r:embed="rId6" cstate="print"/>
            <a:srcRect l="18125" t="41111" r="2083" b="19028"/>
            <a:stretch>
              <a:fillRect/>
            </a:stretch>
          </p:blipFill>
          <p:spPr>
            <a:xfrm>
              <a:off x="1657350" y="2883198"/>
              <a:ext cx="7296150" cy="2667000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2905183" y="2903204"/>
              <a:ext cx="2167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Reasons (examples)</a:t>
              </a:r>
              <a:endParaRPr lang="ko-KR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739305" y="3328537"/>
              <a:ext cx="4086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False product info., Deceptive indication of country of origin, etc.</a:t>
              </a:r>
              <a:endParaRPr lang="ko-KR" alt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739305" y="4892348"/>
              <a:ext cx="43022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Unfair practices including submission of false documents, collusion, etc.</a:t>
              </a:r>
              <a:endParaRPr lang="ko-KR" alt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739305" y="3989844"/>
              <a:ext cx="42302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Delivery of products manufactured by others</a:t>
              </a:r>
            </a:p>
            <a:p>
              <a:pPr lvl="0"/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Refusal of inspection </a:t>
              </a:r>
            </a:p>
            <a:p>
              <a:pPr lvl="0"/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Violation of contract terms </a:t>
              </a:r>
              <a:endParaRPr lang="ko-KR" alt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321141" y="3436259"/>
              <a:ext cx="8018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Product</a:t>
              </a:r>
              <a:endParaRPr lang="ko-KR" alt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91486" y="4205288"/>
              <a:ext cx="8611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Contract</a:t>
              </a:r>
              <a:endParaRPr lang="ko-KR" altLang="en-US" sz="1400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301104" y="5000070"/>
              <a:ext cx="8418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Supplier</a:t>
              </a:r>
              <a:endParaRPr lang="ko-KR" altLang="en-US" sz="1400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683805" y="3436259"/>
              <a:ext cx="9204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 months</a:t>
              </a:r>
              <a:endParaRPr lang="ko-KR" altLang="en-US" sz="14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634112" y="5000070"/>
              <a:ext cx="10198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12 months</a:t>
              </a:r>
              <a:endParaRPr lang="ko-KR" alt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683805" y="4205288"/>
              <a:ext cx="9204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 months</a:t>
              </a:r>
              <a:endParaRPr lang="ko-KR" altLang="en-US" sz="14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259426" y="2906101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Subject</a:t>
              </a:r>
              <a:endParaRPr lang="ko-KR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32697" y="2906101"/>
              <a:ext cx="822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Period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39" name="Picture 22" descr="2총력 copy"/>
            <p:cNvPicPr>
              <a:picLocks noChangeAspect="1" noChangeArrowheads="1"/>
            </p:cNvPicPr>
            <p:nvPr/>
          </p:nvPicPr>
          <p:blipFill>
            <a:blip r:embed="rId7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14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g-PTWIZARD\Desktop\09 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88" t="9051" r="23350" b="81499"/>
          <a:stretch/>
        </p:blipFill>
        <p:spPr bwMode="auto">
          <a:xfrm>
            <a:off x="1619672" y="884337"/>
            <a:ext cx="54006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472608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5. Assessment on suppliers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0009" y="951710"/>
            <a:ext cx="52741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Past Performance Evaluation </a:t>
            </a:r>
            <a:endParaRPr lang="en-US" altLang="ko-KR" sz="2100" b="1" dirty="0">
              <a:solidFill>
                <a:schemeClr val="bg1"/>
              </a:solidFill>
              <a:effectLst>
                <a:glow rad="63500">
                  <a:schemeClr val="tx2">
                    <a:lumMod val="75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69605" y="1637064"/>
            <a:ext cx="72743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Evaluation on MAS contractors </a:t>
            </a:r>
          </a:p>
          <a:p>
            <a:pPr>
              <a:spcBef>
                <a:spcPts val="6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* MAS contractors with sales record over the past year </a:t>
            </a:r>
          </a:p>
          <a:p>
            <a:pPr>
              <a:spcBef>
                <a:spcPts val="6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- Quality, delivery, satisfaction rating, service, etc.</a:t>
            </a:r>
            <a:r>
              <a:rPr lang="en-US" altLang="ko-KR" sz="15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69604" y="2741532"/>
            <a:ext cx="7128791" cy="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Evaluation period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twice a year </a:t>
            </a:r>
            <a:r>
              <a:rPr lang="en-US" altLang="ko-KR" sz="17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(January &amp; July)</a:t>
            </a:r>
            <a:endParaRPr lang="en-US" altLang="ko-KR" sz="17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69604" y="3391115"/>
            <a:ext cx="7128791" cy="7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Items(5)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to be evaluated: 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Quality, delivery, satisfaction rating, service, &amp; contract performance </a:t>
            </a:r>
            <a:endParaRPr lang="en-US" altLang="ko-KR" sz="1400" b="1" dirty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69604" y="4404748"/>
            <a:ext cx="7128791" cy="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Evaluation grade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: 4 grades </a:t>
            </a:r>
            <a:r>
              <a:rPr lang="en-US" altLang="ko-KR" sz="17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(S, A, B, &amp; C)  </a:t>
            </a:r>
            <a:endParaRPr lang="en-US" altLang="ko-KR" sz="17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58971" y="5126893"/>
            <a:ext cx="7668343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Evaluation result on KONEPS online shopping mall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The result of evaluation is provided to public organizations for their reference</a:t>
            </a:r>
            <a:endParaRPr lang="en-US" altLang="ko-KR" sz="140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Reflected in Eligibility &amp; PQ test / the 2nd stage competition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* Debarment from future contracting if supplier gets C grade in two consecutive 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times</a:t>
            </a:r>
          </a:p>
        </p:txBody>
      </p:sp>
      <p:pic>
        <p:nvPicPr>
          <p:cNvPr id="29" name="그림 28" descr="09.png"/>
          <p:cNvPicPr>
            <a:picLocks noChangeAspect="1"/>
          </p:cNvPicPr>
          <p:nvPr/>
        </p:nvPicPr>
        <p:blipFill>
          <a:blip r:embed="rId4" cstate="print"/>
          <a:srcRect l="26376" t="16400" r="69687" b="79400"/>
          <a:stretch>
            <a:fillRect/>
          </a:stretch>
        </p:blipFill>
        <p:spPr>
          <a:xfrm>
            <a:off x="1613198" y="1658330"/>
            <a:ext cx="360040" cy="288032"/>
          </a:xfrm>
          <a:prstGeom prst="rect">
            <a:avLst/>
          </a:prstGeom>
        </p:spPr>
      </p:pic>
      <p:pic>
        <p:nvPicPr>
          <p:cNvPr id="32" name="그림 31" descr="09.png"/>
          <p:cNvPicPr>
            <a:picLocks noChangeAspect="1"/>
          </p:cNvPicPr>
          <p:nvPr/>
        </p:nvPicPr>
        <p:blipFill>
          <a:blip r:embed="rId4" cstate="print"/>
          <a:srcRect l="26376" t="16400" r="69687" b="79400"/>
          <a:stretch>
            <a:fillRect/>
          </a:stretch>
        </p:blipFill>
        <p:spPr>
          <a:xfrm>
            <a:off x="1613198" y="2872776"/>
            <a:ext cx="360040" cy="288032"/>
          </a:xfrm>
          <a:prstGeom prst="rect">
            <a:avLst/>
          </a:prstGeom>
        </p:spPr>
      </p:pic>
      <p:pic>
        <p:nvPicPr>
          <p:cNvPr id="33" name="그림 32" descr="09.png"/>
          <p:cNvPicPr>
            <a:picLocks noChangeAspect="1"/>
          </p:cNvPicPr>
          <p:nvPr/>
        </p:nvPicPr>
        <p:blipFill>
          <a:blip r:embed="rId4" cstate="print"/>
          <a:srcRect l="26376" t="16400" r="69687" b="79400"/>
          <a:stretch>
            <a:fillRect/>
          </a:stretch>
        </p:blipFill>
        <p:spPr>
          <a:xfrm>
            <a:off x="1613198" y="3515718"/>
            <a:ext cx="360040" cy="288032"/>
          </a:xfrm>
          <a:prstGeom prst="rect">
            <a:avLst/>
          </a:prstGeom>
        </p:spPr>
      </p:pic>
      <p:pic>
        <p:nvPicPr>
          <p:cNvPr id="34" name="그림 33" descr="09.png"/>
          <p:cNvPicPr>
            <a:picLocks noChangeAspect="1"/>
          </p:cNvPicPr>
          <p:nvPr/>
        </p:nvPicPr>
        <p:blipFill>
          <a:blip r:embed="rId4" cstate="print"/>
          <a:srcRect l="26376" t="16400" r="69687" b="79400"/>
          <a:stretch>
            <a:fillRect/>
          </a:stretch>
        </p:blipFill>
        <p:spPr>
          <a:xfrm>
            <a:off x="1613198" y="4515850"/>
            <a:ext cx="360040" cy="288032"/>
          </a:xfrm>
          <a:prstGeom prst="rect">
            <a:avLst/>
          </a:prstGeom>
        </p:spPr>
      </p:pic>
      <p:pic>
        <p:nvPicPr>
          <p:cNvPr id="35" name="그림 34" descr="09.png"/>
          <p:cNvPicPr>
            <a:picLocks noChangeAspect="1"/>
          </p:cNvPicPr>
          <p:nvPr/>
        </p:nvPicPr>
        <p:blipFill>
          <a:blip r:embed="rId4" cstate="print"/>
          <a:srcRect l="26376" t="16400" r="69687" b="79400"/>
          <a:stretch>
            <a:fillRect/>
          </a:stretch>
        </p:blipFill>
        <p:spPr>
          <a:xfrm>
            <a:off x="1613198" y="5156512"/>
            <a:ext cx="360040" cy="288032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101943" y="1772816"/>
            <a:ext cx="115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Eligibility/</a:t>
            </a:r>
            <a:endParaRPr lang="en-US" altLang="ko-K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PQ Test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그림 20" descr="9-5.png"/>
          <p:cNvPicPr>
            <a:picLocks noChangeAspect="1"/>
          </p:cNvPicPr>
          <p:nvPr/>
        </p:nvPicPr>
        <p:blipFill>
          <a:blip r:embed="rId5" cstate="print"/>
          <a:srcRect t="10000" r="83229"/>
          <a:stretch>
            <a:fillRect/>
          </a:stretch>
        </p:blipFill>
        <p:spPr>
          <a:xfrm>
            <a:off x="0" y="685800"/>
            <a:ext cx="1533525" cy="6172200"/>
          </a:xfrm>
          <a:prstGeom prst="rect">
            <a:avLst/>
          </a:prstGeom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23" name="Picture 22" descr="2총력 copy"/>
            <p:cNvPicPr>
              <a:picLocks noChangeAspect="1" noChangeArrowheads="1"/>
            </p:cNvPicPr>
            <p:nvPr/>
          </p:nvPicPr>
          <p:blipFill>
            <a:blip r:embed="rId6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15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목차.png"/>
          <p:cNvPicPr>
            <a:picLocks noChangeAspect="1"/>
          </p:cNvPicPr>
          <p:nvPr/>
        </p:nvPicPr>
        <p:blipFill>
          <a:blip r:embed="rId3" cstate="print"/>
          <a:srcRect b="-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그림 10" descr="09-5.png"/>
          <p:cNvPicPr>
            <a:picLocks noChangeAspect="1"/>
          </p:cNvPicPr>
          <p:nvPr/>
        </p:nvPicPr>
        <p:blipFill>
          <a:blip r:embed="rId4" cstate="print"/>
          <a:srcRect t="36806" b="42361"/>
          <a:stretch>
            <a:fillRect/>
          </a:stretch>
        </p:blipFill>
        <p:spPr>
          <a:xfrm>
            <a:off x="-468560" y="2708920"/>
            <a:ext cx="9144000" cy="1428750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82019" y="3136776"/>
            <a:ext cx="7381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647700">
              <a:spcBef>
                <a:spcPct val="100000"/>
              </a:spcBef>
            </a:pPr>
            <a:r>
              <a:rPr lang="en-US" altLang="ko-KR" sz="3200" b="1" spc="-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Purchase of K-MAS contracted products</a:t>
            </a:r>
            <a:endParaRPr lang="ko-KR" altLang="en-US" sz="3200" b="1" spc="-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17" name="Picture 22" descr="2총력 copy"/>
            <p:cNvPicPr>
              <a:picLocks noChangeAspect="1" noChangeArrowheads="1"/>
            </p:cNvPicPr>
            <p:nvPr/>
          </p:nvPicPr>
          <p:blipFill>
            <a:blip r:embed="rId5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16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880542" y="3156486"/>
            <a:ext cx="504056" cy="570071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1. Purchase of K-MAS contracted products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93278" y="851570"/>
            <a:ext cx="8721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Orders directly on KONEPS online shopping mall</a:t>
            </a:r>
            <a:endParaRPr lang="en-US" altLang="ko-KR" sz="2200" b="1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3278" y="1428736"/>
            <a:ext cx="8721725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For Purchases over certain amount</a:t>
            </a:r>
            <a:endParaRPr lang="en-US" altLang="ko-KR" sz="2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 the</a:t>
            </a:r>
            <a:r>
              <a:rPr lang="en-US" altLang="ko-KR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2200" b="1" baseline="3000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nd</a:t>
            </a: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stage competition </a:t>
            </a:r>
            <a:endParaRPr lang="en-US" altLang="ko-KR" sz="2200" b="1" dirty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84151" y="2996952"/>
            <a:ext cx="889080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Method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: 1) Selection of at least 5 suppliers contracted on MAS  </a:t>
            </a:r>
          </a:p>
          <a:p>
            <a:pPr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             2) Request for proposal 3) Assessment 4) Selection of supplier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84151" y="2272680"/>
            <a:ext cx="8643938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Applied to one-time purchasing worth of following amount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lang="en-US" altLang="ko-KR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- </a:t>
            </a:r>
            <a:r>
              <a:rPr lang="en-US" altLang="ko-KR" b="1" spc="-5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SMEs’ Products</a:t>
            </a:r>
            <a:r>
              <a:rPr lang="ko-KR" altLang="en-US" b="1" spc="-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b="1" spc="-5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b="1" spc="-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b="1" spc="-5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above $100,000 </a:t>
            </a:r>
            <a:r>
              <a:rPr lang="en-US" altLang="ko-KR" b="1" spc="-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, </a:t>
            </a:r>
            <a:r>
              <a:rPr lang="en-US" altLang="ko-KR" b="1" spc="-5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Major companies’ products</a:t>
            </a:r>
            <a:r>
              <a:rPr lang="ko-KR" altLang="en-US" b="1" spc="-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b="1" spc="-5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</a:t>
            </a:r>
            <a:r>
              <a:rPr lang="ko-KR" altLang="en-US" b="1" spc="-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b="1" spc="-5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above $50,000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2413" y="4064119"/>
            <a:ext cx="493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gradFill flip="none" rotWithShape="1">
                  <a:gsLst>
                    <a:gs pos="0">
                      <a:srgbClr val="3E4D1F"/>
                    </a:gs>
                    <a:gs pos="100000">
                      <a:srgbClr val="53682A"/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&lt;Process of K-MAS 2</a:t>
            </a:r>
            <a:r>
              <a:rPr lang="en-US" altLang="ko-KR" b="1" baseline="30000" dirty="0" smtClean="0">
                <a:gradFill flip="none" rotWithShape="1">
                  <a:gsLst>
                    <a:gs pos="0">
                      <a:srgbClr val="3E4D1F"/>
                    </a:gs>
                    <a:gs pos="100000">
                      <a:srgbClr val="53682A"/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nd</a:t>
            </a:r>
            <a:r>
              <a:rPr lang="en-US" altLang="ko-KR" b="1" dirty="0" smtClean="0">
                <a:gradFill flip="none" rotWithShape="1">
                  <a:gsLst>
                    <a:gs pos="0">
                      <a:srgbClr val="3E4D1F"/>
                    </a:gs>
                    <a:gs pos="100000">
                      <a:srgbClr val="53682A"/>
                    </a:gs>
                  </a:gsLst>
                  <a:lin ang="16200000" scaled="1"/>
                  <a:tileRect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 stage competition &gt;</a:t>
            </a:r>
            <a:endParaRPr lang="ko-KR" altLang="en-US" b="1" dirty="0">
              <a:gradFill flip="none" rotWithShape="1">
                <a:gsLst>
                  <a:gs pos="0">
                    <a:srgbClr val="3E4D1F"/>
                  </a:gs>
                  <a:gs pos="100000">
                    <a:srgbClr val="53682A"/>
                  </a:gs>
                </a:gsLst>
                <a:lin ang="16200000" scaled="1"/>
                <a:tileRect/>
              </a:gra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3" name="Picture 2" descr="C:\Users\Song-PTWIZARD\Desktop\n06 copy.png"/>
          <p:cNvPicPr>
            <a:picLocks noChangeAspect="1" noChangeArrowheads="1"/>
          </p:cNvPicPr>
          <p:nvPr/>
        </p:nvPicPr>
        <p:blipFill>
          <a:blip r:embed="rId3" cstate="print"/>
          <a:srcRect l="7188" t="11528" r="89687" b="83333"/>
          <a:stretch>
            <a:fillRect/>
          </a:stretch>
        </p:blipFill>
        <p:spPr bwMode="auto">
          <a:xfrm>
            <a:off x="395536" y="931193"/>
            <a:ext cx="285750" cy="352425"/>
          </a:xfrm>
          <a:prstGeom prst="rect">
            <a:avLst/>
          </a:prstGeom>
          <a:noFill/>
        </p:spPr>
      </p:pic>
      <p:pic>
        <p:nvPicPr>
          <p:cNvPr id="24" name="Picture 2" descr="C:\Users\Song-PTWIZARD\Desktop\n06 copy.png"/>
          <p:cNvPicPr>
            <a:picLocks noChangeAspect="1" noChangeArrowheads="1"/>
          </p:cNvPicPr>
          <p:nvPr/>
        </p:nvPicPr>
        <p:blipFill>
          <a:blip r:embed="rId3" cstate="print"/>
          <a:srcRect l="7188" t="11528" r="89687" b="83333"/>
          <a:stretch>
            <a:fillRect/>
          </a:stretch>
        </p:blipFill>
        <p:spPr bwMode="auto">
          <a:xfrm>
            <a:off x="395536" y="1521743"/>
            <a:ext cx="285750" cy="352425"/>
          </a:xfrm>
          <a:prstGeom prst="rect">
            <a:avLst/>
          </a:prstGeom>
          <a:noFill/>
        </p:spPr>
      </p:pic>
      <p:pic>
        <p:nvPicPr>
          <p:cNvPr id="25" name="Picture 3" descr="C:\Users\Song-PTWIZARD\Desktop\n06 copy.png"/>
          <p:cNvPicPr>
            <a:picLocks noChangeAspect="1" noChangeArrowheads="1"/>
          </p:cNvPicPr>
          <p:nvPr/>
        </p:nvPicPr>
        <p:blipFill>
          <a:blip r:embed="rId4" cstate="print"/>
          <a:srcRect l="24166" t="43056" r="71042" b="53333"/>
          <a:stretch>
            <a:fillRect/>
          </a:stretch>
        </p:blipFill>
        <p:spPr bwMode="auto">
          <a:xfrm>
            <a:off x="717476" y="1947689"/>
            <a:ext cx="438150" cy="247650"/>
          </a:xfrm>
          <a:prstGeom prst="rect">
            <a:avLst/>
          </a:prstGeom>
          <a:noFill/>
        </p:spPr>
      </p:pic>
      <p:pic>
        <p:nvPicPr>
          <p:cNvPr id="27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5" cstate="print"/>
          <a:srcRect l="16458" t="43056" r="81667" b="54027"/>
          <a:stretch>
            <a:fillRect/>
          </a:stretch>
        </p:blipFill>
        <p:spPr bwMode="auto">
          <a:xfrm>
            <a:off x="645468" y="2397466"/>
            <a:ext cx="171450" cy="200025"/>
          </a:xfrm>
          <a:prstGeom prst="rect">
            <a:avLst/>
          </a:prstGeom>
          <a:noFill/>
        </p:spPr>
      </p:pic>
      <p:pic>
        <p:nvPicPr>
          <p:cNvPr id="28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5" cstate="print"/>
          <a:srcRect l="16458" t="43056" r="81667" b="54027"/>
          <a:stretch>
            <a:fillRect/>
          </a:stretch>
        </p:blipFill>
        <p:spPr bwMode="auto">
          <a:xfrm>
            <a:off x="645468" y="3113689"/>
            <a:ext cx="171450" cy="200025"/>
          </a:xfrm>
          <a:prstGeom prst="rect">
            <a:avLst/>
          </a:prstGeom>
          <a:noFill/>
        </p:spPr>
      </p:pic>
      <p:pic>
        <p:nvPicPr>
          <p:cNvPr id="1027" name="Picture 3" descr="C:\Users\Song-PTWIZARD\Desktop\Untitled-1.png"/>
          <p:cNvPicPr>
            <a:picLocks noChangeAspect="1" noChangeArrowheads="1"/>
          </p:cNvPicPr>
          <p:nvPr/>
        </p:nvPicPr>
        <p:blipFill>
          <a:blip r:embed="rId6" cstate="print"/>
          <a:srcRect l="5625" t="65694" r="6146" b="2639"/>
          <a:stretch>
            <a:fillRect/>
          </a:stretch>
        </p:blipFill>
        <p:spPr bwMode="auto">
          <a:xfrm>
            <a:off x="514350" y="4505325"/>
            <a:ext cx="8067675" cy="21717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89484" y="4605511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Request for 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proposal</a:t>
            </a:r>
            <a:endParaRPr lang="ko-KR" altLang="en-US" b="1" dirty="0" smtClean="0">
              <a:solidFill>
                <a:schemeClr val="bg1"/>
              </a:solidFill>
              <a:effectLst>
                <a:glow rad="63500">
                  <a:srgbClr val="39461E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544" y="5615161"/>
            <a:ext cx="1446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Selection of </a:t>
            </a:r>
          </a:p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suppliers </a:t>
            </a:r>
          </a:p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&amp; assessment </a:t>
            </a:r>
          </a:p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method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2275" y="4605511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Submission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of proposal</a:t>
            </a:r>
            <a:endParaRPr lang="ko-KR" altLang="en-US" b="1" dirty="0">
              <a:solidFill>
                <a:schemeClr val="bg1"/>
              </a:solidFill>
              <a:effectLst>
                <a:glow rad="63500">
                  <a:srgbClr val="39461E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89357" y="5700886"/>
            <a:ext cx="11256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Suppliers </a:t>
            </a:r>
          </a:p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submit the </a:t>
            </a:r>
          </a:p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proposal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5017" y="4605511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Assessment 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on proposal</a:t>
            </a:r>
            <a:endParaRPr lang="ko-KR" altLang="en-US" b="1" dirty="0">
              <a:solidFill>
                <a:schemeClr val="bg1"/>
              </a:solidFill>
              <a:effectLst>
                <a:glow rad="63500">
                  <a:srgbClr val="39461E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31463" y="5622007"/>
            <a:ext cx="1657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altLang="ko-KR" sz="11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(Assessment Method)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ko-KR" sz="11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① Comprehensive </a:t>
            </a:r>
          </a:p>
          <a:p>
            <a:pPr>
              <a:lnSpc>
                <a:spcPct val="90000"/>
              </a:lnSpc>
            </a:pPr>
            <a:r>
              <a:rPr lang="en-US" altLang="ko-KR" sz="11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assessment</a:t>
            </a:r>
          </a:p>
          <a:p>
            <a:pPr>
              <a:lnSpc>
                <a:spcPct val="90000"/>
              </a:lnSpc>
            </a:pPr>
            <a:r>
              <a:rPr lang="en-US" altLang="ko-KR" sz="11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② Standard assessment </a:t>
            </a:r>
          </a:p>
          <a:p>
            <a:pPr>
              <a:lnSpc>
                <a:spcPct val="90000"/>
              </a:lnSpc>
            </a:pPr>
            <a:r>
              <a:rPr lang="en-US" altLang="ko-KR" sz="11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③ Lowest price assessment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1916" y="4605511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Delivery 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39461E"/>
                  </a:glow>
                </a:effectLst>
                <a:latin typeface="Arial" pitchFamily="34" charset="0"/>
                <a:cs typeface="Arial" pitchFamily="34" charset="0"/>
              </a:rPr>
              <a:t>order</a:t>
            </a:r>
            <a:endParaRPr lang="ko-KR" altLang="en-US" b="1" dirty="0">
              <a:solidFill>
                <a:schemeClr val="bg1"/>
              </a:solidFill>
              <a:effectLst>
                <a:glow rad="63500">
                  <a:srgbClr val="39461E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0206" y="5700886"/>
            <a:ext cx="176683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Place an order </a:t>
            </a:r>
          </a:p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from the selected </a:t>
            </a:r>
          </a:p>
          <a:p>
            <a:pPr algn="ctr">
              <a:lnSpc>
                <a:spcPct val="90000"/>
              </a:lnSpc>
            </a:pP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supplier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26" name="Picture 22" descr="2총력 copy"/>
            <p:cNvPicPr>
              <a:picLocks noChangeAspect="1" noChangeArrowheads="1"/>
            </p:cNvPicPr>
            <p:nvPr/>
          </p:nvPicPr>
          <p:blipFill>
            <a:blip r:embed="rId7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17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rian\바탕 화면\18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2. Comparison over assessment methods 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5" name="Picture 22" descr="2총력 copy"/>
            <p:cNvPicPr>
              <a:picLocks noChangeAspect="1" noChangeArrowheads="1"/>
            </p:cNvPicPr>
            <p:nvPr/>
          </p:nvPicPr>
          <p:blipFill>
            <a:blip r:embed="rId4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18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334161" y="3429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1667991" y="1023260"/>
            <a:ext cx="33123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ko-KR" dirty="0" smtClean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Comprehensive Assessment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66118" y="942360"/>
            <a:ext cx="1921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Standard</a:t>
            </a:r>
          </a:p>
          <a:p>
            <a:pPr algn="ctr">
              <a:lnSpc>
                <a:spcPts val="18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Assessment</a:t>
            </a:r>
            <a:endParaRPr lang="ko-KR" altLang="en-US" sz="1700" dirty="0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225" y="942360"/>
            <a:ext cx="1921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Lowest-price Assessment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18745" y="59170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Feature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0605" y="1772816"/>
            <a:ext cx="13580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Basic</a:t>
            </a:r>
          </a:p>
          <a:p>
            <a:pPr lvl="0" algn="ctr"/>
            <a:r>
              <a:rPr lang="en-US" altLang="ko-KR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assessment</a:t>
            </a:r>
          </a:p>
          <a:p>
            <a:pPr lvl="0" algn="ctr"/>
            <a:endParaRPr lang="en-US" altLang="ko-KR" sz="1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altLang="ko-KR" sz="12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(over 75 pts)</a:t>
            </a:r>
            <a:endParaRPr lang="ko-KR" altLang="en-US" sz="1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4877" y="1516683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Price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(over 50 pts)</a:t>
            </a:r>
            <a:endPara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4877" y="1867555"/>
            <a:ext cx="16177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Delivery on time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(10~20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pts)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4877" y="2292855"/>
            <a:ext cx="1763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Technological</a:t>
            </a:r>
          </a:p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</a:t>
            </a:r>
            <a:r>
              <a:rPr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(15</a:t>
            </a:r>
            <a:r>
              <a:rPr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pts)</a:t>
            </a:r>
            <a:endParaRPr lang="ko-KR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4877" y="279398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stability </a:t>
            </a:r>
            <a:endParaRPr lang="ko-KR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(below 10 pts)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4877" y="3263718"/>
            <a:ext cx="204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performance</a:t>
            </a:r>
            <a:endParaRPr lang="ko-KR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(below 10 pts)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4877" y="3738298"/>
            <a:ext cx="185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 Management. </a:t>
            </a:r>
            <a:endParaRPr lang="ko-KR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(below 5 pts)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14877" y="4178556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Preference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(below 5 pts)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4877" y="4674402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supplier</a:t>
            </a:r>
            <a:r>
              <a:rPr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(below 5 pts)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4877" y="5135926"/>
            <a:ext cx="213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Socially disadvantaged</a:t>
            </a:r>
          </a:p>
          <a:p>
            <a:pPr font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Supplier (below 5 pts)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0605" y="3668431"/>
            <a:ext cx="13580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Selective</a:t>
            </a:r>
          </a:p>
          <a:p>
            <a:pPr lvl="0" algn="ctr"/>
            <a:r>
              <a:rPr lang="en-US" altLang="ko-KR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assessment</a:t>
            </a:r>
          </a:p>
          <a:p>
            <a:pPr lvl="0" algn="ctr"/>
            <a:endParaRPr lang="en-US" altLang="ko-KR" sz="1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altLang="ko-KR" sz="12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(below 25 pts)</a:t>
            </a:r>
            <a:endParaRPr lang="ko-KR" altLang="en-US" sz="1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5091" y="5720200"/>
            <a:ext cx="2632452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en-US" altLang="ko-KR" sz="1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Some assessment items</a:t>
            </a:r>
          </a:p>
          <a:p>
            <a:pPr lvl="0" algn="ctr">
              <a:lnSpc>
                <a:spcPts val="1600"/>
              </a:lnSpc>
            </a:pPr>
            <a:r>
              <a:rPr lang="en-US" altLang="ko-KR" sz="1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can be selected by</a:t>
            </a:r>
          </a:p>
          <a:p>
            <a:pPr lvl="0" algn="ctr">
              <a:lnSpc>
                <a:spcPts val="1600"/>
              </a:lnSpc>
            </a:pPr>
            <a:r>
              <a:rPr lang="en-US" altLang="ko-KR" sz="1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public organizations</a:t>
            </a:r>
            <a:endParaRPr lang="ko-KR" altLang="en-US" sz="15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ko-KR" altLang="en-US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5621381" y="1529739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600" b="1" dirty="0" smtClean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  <a:cs typeface="Arial"/>
              </a:rPr>
              <a:t>○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 (50</a:t>
            </a:r>
            <a:r>
              <a:rPr lang="ko-KR" altLang="ko-KR" sz="16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pts)</a:t>
            </a:r>
            <a:endParaRPr lang="ko-KR" alt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678290" y="5229200"/>
            <a:ext cx="1064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  <a:cs typeface="Arial"/>
              </a:rPr>
              <a:t>○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 (5</a:t>
            </a:r>
            <a:r>
              <a:rPr lang="ko-KR" altLang="ko-KR" sz="16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pts)</a:t>
            </a:r>
            <a:endParaRPr lang="ko-KR" alt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621381" y="193900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  <a:cs typeface="Arial"/>
              </a:rPr>
              <a:t>○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 (20</a:t>
            </a:r>
            <a:r>
              <a:rPr lang="ko-KR" altLang="ko-KR" sz="16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pts)</a:t>
            </a:r>
            <a:endParaRPr lang="ko-KR" alt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621382" y="2401440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  <a:cs typeface="Arial"/>
              </a:rPr>
              <a:t>○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 (15</a:t>
            </a:r>
            <a:r>
              <a:rPr lang="ko-KR" altLang="ko-KR" sz="16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pts)</a:t>
            </a:r>
            <a:endParaRPr lang="ko-KR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017324" y="2885139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600" b="1" dirty="0" smtClean="0">
                <a:latin typeface="Arial"/>
                <a:cs typeface="Arial"/>
              </a:rPr>
              <a:t>Ⅹ</a:t>
            </a:r>
            <a:endParaRPr lang="ko-KR" alt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017324" y="3390104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600" b="1" dirty="0" smtClean="0">
                <a:latin typeface="Arial"/>
                <a:cs typeface="Arial"/>
              </a:rPr>
              <a:t>Ⅹ</a:t>
            </a:r>
            <a:endParaRPr lang="ko-KR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017324" y="4325603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600" b="1" dirty="0" smtClean="0">
                <a:latin typeface="Arial"/>
                <a:cs typeface="Arial"/>
              </a:rPr>
              <a:t>Ⅹ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017324" y="4788036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600" b="1" dirty="0" smtClean="0">
                <a:latin typeface="Arial"/>
                <a:cs typeface="Arial"/>
              </a:rPr>
              <a:t>Ⅹ</a:t>
            </a:r>
            <a:endParaRPr lang="ko-KR" alt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621383" y="3810005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  <a:cs typeface="Arial"/>
              </a:rPr>
              <a:t>○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 (10</a:t>
            </a:r>
            <a:r>
              <a:rPr lang="ko-KR" altLang="ko-KR" sz="16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/>
                <a:cs typeface="Arial"/>
              </a:rPr>
              <a:t>pts)</a:t>
            </a:r>
            <a:endParaRPr lang="ko-KR" alt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266252" y="5722623"/>
            <a:ext cx="1888787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>
              <a:lnSpc>
                <a:spcPts val="1600"/>
              </a:lnSpc>
            </a:pPr>
            <a:r>
              <a:rPr lang="en-US" altLang="ko-KR" sz="1600" b="1" dirty="0" smtClean="0">
                <a:solidFill>
                  <a:srgbClr val="7030A0"/>
                </a:solidFill>
                <a:latin typeface="Arial"/>
                <a:cs typeface="Arial"/>
              </a:rPr>
              <a:t>Automatic</a:t>
            </a:r>
          </a:p>
          <a:p>
            <a:pPr algn="ctr" fontAlgn="ctr">
              <a:lnSpc>
                <a:spcPts val="1600"/>
              </a:lnSpc>
            </a:pPr>
            <a:r>
              <a:rPr lang="en-US" altLang="ko-KR" sz="1600" b="1" dirty="0" smtClean="0">
                <a:solidFill>
                  <a:srgbClr val="7030A0"/>
                </a:solidFill>
                <a:latin typeface="Arial"/>
                <a:cs typeface="Arial"/>
              </a:rPr>
              <a:t>assessment</a:t>
            </a:r>
          </a:p>
          <a:p>
            <a:pPr algn="ctr" fontAlgn="ctr">
              <a:lnSpc>
                <a:spcPts val="1600"/>
              </a:lnSpc>
            </a:pPr>
            <a:r>
              <a:rPr lang="en-US" altLang="ko-KR" sz="1600" b="1" dirty="0" smtClean="0">
                <a:solidFill>
                  <a:srgbClr val="7030A0"/>
                </a:solidFill>
                <a:latin typeface="Arial"/>
                <a:cs typeface="Arial"/>
              </a:rPr>
              <a:t>using a system</a:t>
            </a:r>
          </a:p>
          <a:p>
            <a:pPr>
              <a:lnSpc>
                <a:spcPts val="1600"/>
              </a:lnSpc>
            </a:pPr>
            <a:endParaRPr lang="ko-KR" alt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367362" y="3178654"/>
            <a:ext cx="1128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600" b="1" dirty="0" smtClean="0">
                <a:solidFill>
                  <a:srgbClr val="006600"/>
                </a:solidFill>
                <a:latin typeface="Arial"/>
                <a:cs typeface="Arial"/>
              </a:rPr>
              <a:t>Proposed</a:t>
            </a:r>
          </a:p>
          <a:p>
            <a:pPr algn="ctr" fontAlgn="ctr"/>
            <a:r>
              <a:rPr lang="en-US" altLang="ko-KR" sz="1600" b="1" dirty="0" smtClean="0">
                <a:solidFill>
                  <a:srgbClr val="006600"/>
                </a:solidFill>
                <a:latin typeface="Arial"/>
                <a:cs typeface="Arial"/>
              </a:rPr>
              <a:t>Price</a:t>
            </a:r>
          </a:p>
          <a:p>
            <a:pPr algn="ctr" fontAlgn="ctr"/>
            <a:r>
              <a:rPr lang="en-US" altLang="ko-KR" sz="1600" b="1" dirty="0" smtClean="0">
                <a:solidFill>
                  <a:srgbClr val="006600"/>
                </a:solidFill>
                <a:latin typeface="Arial"/>
                <a:cs typeface="Arial"/>
              </a:rPr>
              <a:t>only</a:t>
            </a:r>
            <a:endParaRPr lang="ko-KR" alt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7248994" y="5831964"/>
            <a:ext cx="1429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>
              <a:lnSpc>
                <a:spcPts val="1600"/>
              </a:lnSpc>
            </a:pPr>
            <a:r>
              <a:rPr lang="en-US" altLang="ko-KR" sz="1600" b="1" dirty="0" smtClean="0">
                <a:solidFill>
                  <a:srgbClr val="7030A0"/>
                </a:solidFill>
                <a:latin typeface="Arial"/>
                <a:cs typeface="Arial"/>
              </a:rPr>
              <a:t>Focused on</a:t>
            </a:r>
          </a:p>
          <a:p>
            <a:pPr algn="ctr" fontAlgn="ctr">
              <a:lnSpc>
                <a:spcPts val="1600"/>
              </a:lnSpc>
            </a:pPr>
            <a:r>
              <a:rPr lang="en-US" altLang="ko-KR" sz="1600" b="1" dirty="0" smtClean="0">
                <a:solidFill>
                  <a:srgbClr val="7030A0"/>
                </a:solidFill>
                <a:latin typeface="Arial"/>
                <a:cs typeface="Arial"/>
              </a:rPr>
              <a:t>price</a:t>
            </a:r>
            <a:endParaRPr lang="ko-KR" altLang="ko-KR" sz="1600" b="1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lnSpc>
                <a:spcPts val="1600"/>
              </a:lnSpc>
            </a:pPr>
            <a:endParaRPr lang="ko-KR" altLang="en-US" sz="1600" b="1" dirty="0" smtClean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Song-PTWIZARD\Desktop\22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" t="12241" r="2083" b="2064"/>
          <a:stretch>
            <a:fillRect/>
          </a:stretch>
        </p:blipFill>
        <p:spPr bwMode="auto">
          <a:xfrm>
            <a:off x="133350" y="847725"/>
            <a:ext cx="88201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제목 1"/>
          <p:cNvSpPr txBox="1">
            <a:spLocks/>
          </p:cNvSpPr>
          <p:nvPr/>
        </p:nvSpPr>
        <p:spPr>
          <a:xfrm>
            <a:off x="251520" y="116632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3. The 2</a:t>
            </a:r>
            <a:r>
              <a:rPr kumimoji="0" lang="en-US" altLang="ko-K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nd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 stage competition 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285720" y="876282"/>
            <a:ext cx="8721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Main contents</a:t>
            </a:r>
            <a:endParaRPr lang="en-US" altLang="ko-KR" sz="2200" b="1" dirty="0">
              <a:solidFill>
                <a:schemeClr val="bg1"/>
              </a:solidFill>
              <a:effectLst>
                <a:glow rad="63500">
                  <a:schemeClr val="accent5">
                    <a:lumMod val="50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617451" y="1360092"/>
            <a:ext cx="86439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latin typeface="Arial" pitchFamily="34" charset="0"/>
                <a:cs typeface="Arial" pitchFamily="34" charset="0"/>
              </a:rPr>
              <a:t>Any activities creating unfair practices are prohibited</a:t>
            </a:r>
            <a:endParaRPr lang="en-US" altLang="ko-KR" sz="1900" b="1" dirty="0" smtClean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38717" y="3584525"/>
            <a:ext cx="8856984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For the competition among SMEs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, more than 10% of previously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Contracted price cannot be discounted 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85720" y="4798313"/>
            <a:ext cx="8721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Exception of the 2nd stage competition but strictly limited</a:t>
            </a:r>
            <a:r>
              <a:rPr lang="ko-KR" altLang="en-US" sz="22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2200" b="1" dirty="0">
              <a:solidFill>
                <a:schemeClr val="bg1"/>
              </a:solidFill>
              <a:effectLst>
                <a:glow rad="63500">
                  <a:schemeClr val="accent5">
                    <a:lumMod val="50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638717" y="5265892"/>
            <a:ext cx="8643938" cy="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When immediate assistance is needed : natural disasters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38717" y="5802347"/>
            <a:ext cx="8820472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When the existing product cannot be replaced with others due to the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compatibility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1900" b="1" dirty="0" smtClean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38717" y="2714620"/>
            <a:ext cx="885698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No submission of proposal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638717" y="1974996"/>
            <a:ext cx="9073008" cy="132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Prevention of avoidance of the 2</a:t>
            </a:r>
            <a:r>
              <a:rPr lang="en-US" altLang="ko-KR" sz="1900" b="1" baseline="30000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nd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stage competition</a:t>
            </a:r>
            <a:endParaRPr lang="en-US" altLang="ko-KR" sz="1900" b="1" dirty="0" smtClean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  <a:endParaRPr lang="en-US" altLang="ko-KR" dirty="0" smtClean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48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1472113"/>
            <a:ext cx="171450" cy="200025"/>
          </a:xfrm>
          <a:prstGeom prst="rect">
            <a:avLst/>
          </a:prstGeom>
          <a:noFill/>
        </p:spPr>
      </p:pic>
      <p:pic>
        <p:nvPicPr>
          <p:cNvPr id="50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5473038"/>
            <a:ext cx="171450" cy="200025"/>
          </a:xfrm>
          <a:prstGeom prst="rect">
            <a:avLst/>
          </a:prstGeom>
          <a:noFill/>
        </p:spPr>
      </p:pic>
      <p:pic>
        <p:nvPicPr>
          <p:cNvPr id="51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5920713"/>
            <a:ext cx="171450" cy="200025"/>
          </a:xfrm>
          <a:prstGeom prst="rect">
            <a:avLst/>
          </a:prstGeom>
          <a:noFill/>
        </p:spPr>
      </p:pic>
      <p:pic>
        <p:nvPicPr>
          <p:cNvPr id="52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2092944"/>
            <a:ext cx="171450" cy="20002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42910" y="2285992"/>
            <a:ext cx="3937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Partial delivery is not permitted within 15 days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2836230"/>
            <a:ext cx="171450" cy="2000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42910" y="3049785"/>
            <a:ext cx="60628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Previous contracted price &amp; terms are deemed to be made as a proposal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3693486"/>
            <a:ext cx="171450" cy="200025"/>
          </a:xfrm>
          <a:prstGeom prst="rect">
            <a:avLst/>
          </a:prstGeom>
          <a:noFill/>
        </p:spPr>
      </p:pic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58" name="Picture 22" descr="2총력 copy"/>
            <p:cNvPicPr>
              <a:picLocks noChangeAspect="1" noChangeArrowheads="1"/>
            </p:cNvPicPr>
            <p:nvPr/>
          </p:nvPicPr>
          <p:blipFill>
            <a:blip r:embed="rId5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19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목차.png"/>
          <p:cNvPicPr>
            <a:picLocks noChangeAspect="1"/>
          </p:cNvPicPr>
          <p:nvPr/>
        </p:nvPicPr>
        <p:blipFill>
          <a:blip r:embed="rId3" cstate="print"/>
          <a:srcRect b="-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2" descr="C:\Users\Seo\Desktop\02222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2546080" y="361231"/>
            <a:ext cx="4036811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150000"/>
              </a:lnSpc>
              <a:defRPr/>
            </a:pPr>
            <a:r>
              <a:rPr lang="en-US" altLang="ko-KR" sz="4200" b="1" spc="-300" dirty="0" smtClean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3399"/>
                    </a:gs>
                    <a:gs pos="100000">
                      <a:srgbClr val="0066FF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Table of Contents</a:t>
            </a:r>
            <a:endParaRPr lang="en-US" altLang="ko-KR" sz="4200" b="1" spc="-300" dirty="0">
              <a:ln w="317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3399"/>
                  </a:gs>
                  <a:gs pos="100000">
                    <a:srgbClr val="0066FF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schemeClr val="bg1"/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310697" y="1710333"/>
            <a:ext cx="4349535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26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Introduction to K-MAS</a:t>
            </a:r>
            <a:endParaRPr lang="en-US" altLang="ko-KR" sz="26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310697" y="2891036"/>
            <a:ext cx="3701463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26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Process of K-MAS</a:t>
            </a:r>
            <a:endParaRPr lang="en-US" altLang="ko-KR" sz="26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310697" y="5301208"/>
            <a:ext cx="4133511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26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Future operating plan</a:t>
            </a:r>
            <a:endParaRPr lang="en-US" altLang="ko-KR" sz="26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310697" y="4088685"/>
            <a:ext cx="730719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2600" b="1" spc="-8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Purchase of K-</a:t>
            </a:r>
            <a:r>
              <a:rPr lang="en-US" altLang="ko-KR" sz="2000" b="1" spc="-8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600" b="1" spc="-8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MAS contracted products</a:t>
            </a:r>
            <a:endParaRPr lang="en-US" altLang="ko-KR" sz="2600" b="1" spc="-8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25" name="Picture 22" descr="2총력 copy"/>
            <p:cNvPicPr>
              <a:picLocks noChangeAspect="1" noChangeArrowheads="1"/>
            </p:cNvPicPr>
            <p:nvPr/>
          </p:nvPicPr>
          <p:blipFill>
            <a:blip r:embed="rId5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>
                  <a:latin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1629197" y="1675138"/>
            <a:ext cx="504056" cy="506730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Ⅰ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629197" y="2867794"/>
            <a:ext cx="504056" cy="506730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Ⅱ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629197" y="4060681"/>
            <a:ext cx="504056" cy="506730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Ⅲ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638722" y="5255101"/>
            <a:ext cx="504056" cy="506730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목차.png"/>
          <p:cNvPicPr>
            <a:picLocks noChangeAspect="1"/>
          </p:cNvPicPr>
          <p:nvPr/>
        </p:nvPicPr>
        <p:blipFill>
          <a:blip r:embed="rId4" cstate="print"/>
          <a:srcRect b="-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 descr="09-6.png"/>
          <p:cNvPicPr>
            <a:picLocks noChangeAspect="1"/>
          </p:cNvPicPr>
          <p:nvPr/>
        </p:nvPicPr>
        <p:blipFill>
          <a:blip r:embed="rId5" cstate="print"/>
          <a:srcRect t="38056" b="43611"/>
          <a:stretch>
            <a:fillRect/>
          </a:stretch>
        </p:blipFill>
        <p:spPr>
          <a:xfrm>
            <a:off x="0" y="2785864"/>
            <a:ext cx="9144000" cy="125730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142778" y="3124884"/>
            <a:ext cx="63560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647700">
              <a:spcBef>
                <a:spcPct val="100000"/>
              </a:spcBef>
            </a:pPr>
            <a:r>
              <a:rPr lang="en-US" altLang="ko-KR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Future operating plan </a:t>
            </a:r>
            <a:endParaRPr lang="ko-KR" altLang="en-US" sz="32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19" name="Picture 22" descr="2총력 copy"/>
            <p:cNvPicPr>
              <a:picLocks noChangeAspect="1" noChangeArrowheads="1"/>
            </p:cNvPicPr>
            <p:nvPr/>
          </p:nvPicPr>
          <p:blipFill>
            <a:blip r:embed="rId6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20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>
          <a:xfrm>
            <a:off x="1365548" y="3127911"/>
            <a:ext cx="504056" cy="570071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Future operating plan : K-MAS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C:\Users\Song-PTWIZARD\Desktop\33333333333333 copy.png"/>
          <p:cNvPicPr>
            <a:picLocks noChangeAspect="1" noChangeArrowheads="1"/>
          </p:cNvPicPr>
          <p:nvPr/>
        </p:nvPicPr>
        <p:blipFill>
          <a:blip r:embed="rId3" cstate="print"/>
          <a:srcRect l="1667" t="11667" r="1042" b="2222"/>
          <a:stretch>
            <a:fillRect/>
          </a:stretch>
        </p:blipFill>
        <p:spPr bwMode="auto">
          <a:xfrm>
            <a:off x="152400" y="800100"/>
            <a:ext cx="8896350" cy="5905500"/>
          </a:xfrm>
          <a:prstGeom prst="rect">
            <a:avLst/>
          </a:prstGeom>
          <a:noFill/>
        </p:spPr>
      </p:pic>
      <p:sp>
        <p:nvSpPr>
          <p:cNvPr id="36" name="제목 1"/>
          <p:cNvSpPr txBox="1">
            <a:spLocks/>
          </p:cNvSpPr>
          <p:nvPr/>
        </p:nvSpPr>
        <p:spPr>
          <a:xfrm>
            <a:off x="285720" y="857232"/>
            <a:ext cx="88569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Expanding MAS contracted products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4510" y="1759408"/>
            <a:ext cx="8496944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900" b="1" kern="0" dirty="0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</a:t>
            </a:r>
            <a:r>
              <a:rPr kumimoji="0" lang="en-US" altLang="ko-KR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xpanded</a:t>
            </a:r>
            <a:r>
              <a:rPr kumimoji="0" lang="en-US" altLang="ko-KR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 to</a:t>
            </a:r>
            <a:r>
              <a:rPr kumimoji="0" lang="en-US" altLang="ko-KR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service sectors : collective insurance for public</a:t>
            </a:r>
            <a:r>
              <a:rPr kumimoji="0" lang="en-US" altLang="ko-KR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 officials,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survey using </a:t>
            </a:r>
            <a:r>
              <a:rPr lang="en-US" altLang="ko-KR" sz="1900" b="1" kern="0" dirty="0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</a:t>
            </a:r>
            <a:r>
              <a:rPr kumimoji="0" lang="en-US" altLang="ko-KR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ma</a:t>
            </a:r>
            <a:r>
              <a:rPr lang="en-US" altLang="ko-KR" sz="1900" b="1" kern="0" dirty="0" err="1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rtphone</a:t>
            </a:r>
            <a:r>
              <a:rPr lang="en-US" altLang="ko-KR" sz="1900" b="1" kern="0" dirty="0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 etc. </a:t>
            </a:r>
            <a:endParaRPr kumimoji="0" lang="ko-KR" alt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4510" y="2869467"/>
            <a:ext cx="8496944" cy="190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Repetitive</a:t>
            </a:r>
            <a:r>
              <a:rPr kumimoji="0" lang="en-US" altLang="ko-KR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 lump-sum contracts      MAS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900" b="1" kern="0" dirty="0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Increasing option contracts: maintenance, parts of equipment, etc.  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kumimoji="0" lang="ko-KR" alt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510" y="3354472"/>
            <a:ext cx="8640960" cy="58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900" b="1" kern="0" dirty="0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New procurement products : ICT, social welfare service, etc. </a:t>
            </a:r>
            <a:endParaRPr kumimoji="0" lang="ko-KR" alt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285720" y="4248891"/>
            <a:ext cx="764588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Growth engine for SMEs</a:t>
            </a:r>
            <a:endParaRPr lang="ko-KR" altLang="en-US" sz="2200" b="1" dirty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7278" y="4762884"/>
            <a:ext cx="85403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900" b="1" kern="0" dirty="0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Exempted from eligibility test / ease the requirement of delivery performance for newly established SMEs</a:t>
            </a:r>
            <a:endParaRPr kumimoji="0" lang="ko-KR" alt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7279" y="5279955"/>
            <a:ext cx="8177562" cy="58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900" b="1" kern="0" dirty="0" smtClean="0">
                <a:solidFill>
                  <a:sysClr val="windowText" lastClr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Longer contract period / Shorter days to make a contract</a:t>
            </a:r>
            <a:endParaRPr kumimoji="0" lang="ko-KR" alt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86101" y="5854792"/>
            <a:ext cx="734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Standard contract period for US MAS : 5 years, extended up to 20 years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786101" y="6183659"/>
            <a:ext cx="734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Days to make a contract (K-MAS) : 52 days      42 days  </a:t>
            </a: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320386" y="1357298"/>
            <a:ext cx="8856984" cy="42862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altLang="ko-KR" sz="1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300,000 (2012)      500,000 (2017)</a:t>
            </a:r>
            <a:endParaRPr kumimoji="0" lang="en-US" altLang="ko-KR" sz="19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52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435827" y="1478844"/>
            <a:ext cx="171450" cy="200025"/>
          </a:xfrm>
          <a:prstGeom prst="rect">
            <a:avLst/>
          </a:prstGeom>
          <a:noFill/>
        </p:spPr>
      </p:pic>
      <p:pic>
        <p:nvPicPr>
          <p:cNvPr id="53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435827" y="1869369"/>
            <a:ext cx="171450" cy="20002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786101" y="2509426"/>
            <a:ext cx="7398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* MAS contracted products in the U.S. : over 10,000,000 / more than 80% in service sector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435827" y="2983794"/>
            <a:ext cx="171450" cy="200025"/>
          </a:xfrm>
          <a:prstGeom prst="rect">
            <a:avLst/>
          </a:prstGeom>
          <a:noFill/>
        </p:spPr>
      </p:pic>
      <p:pic>
        <p:nvPicPr>
          <p:cNvPr id="56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435827" y="3307644"/>
            <a:ext cx="171450" cy="200025"/>
          </a:xfrm>
          <a:prstGeom prst="rect">
            <a:avLst/>
          </a:prstGeom>
          <a:noFill/>
        </p:spPr>
      </p:pic>
      <p:pic>
        <p:nvPicPr>
          <p:cNvPr id="57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435827" y="3660069"/>
            <a:ext cx="171450" cy="200025"/>
          </a:xfrm>
          <a:prstGeom prst="rect">
            <a:avLst/>
          </a:prstGeom>
          <a:noFill/>
        </p:spPr>
      </p:pic>
      <p:pic>
        <p:nvPicPr>
          <p:cNvPr id="58" name="Picture 3" descr="C:\Users\Song-PTWIZARD\Desktop\n06 copy.png"/>
          <p:cNvPicPr>
            <a:picLocks noChangeAspect="1" noChangeArrowheads="1"/>
          </p:cNvPicPr>
          <p:nvPr/>
        </p:nvPicPr>
        <p:blipFill>
          <a:blip r:embed="rId5" cstate="print"/>
          <a:srcRect l="24166" t="43056" r="71042" b="53333"/>
          <a:stretch>
            <a:fillRect/>
          </a:stretch>
        </p:blipFill>
        <p:spPr bwMode="auto">
          <a:xfrm>
            <a:off x="2266937" y="1450876"/>
            <a:ext cx="438150" cy="247650"/>
          </a:xfrm>
          <a:prstGeom prst="rect">
            <a:avLst/>
          </a:prstGeom>
          <a:noFill/>
        </p:spPr>
      </p:pic>
      <p:pic>
        <p:nvPicPr>
          <p:cNvPr id="59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428596" y="4867010"/>
            <a:ext cx="171450" cy="200025"/>
          </a:xfrm>
          <a:prstGeom prst="rect">
            <a:avLst/>
          </a:prstGeom>
          <a:noFill/>
        </p:spPr>
      </p:pic>
      <p:pic>
        <p:nvPicPr>
          <p:cNvPr id="60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428596" y="5597516"/>
            <a:ext cx="171450" cy="200025"/>
          </a:xfrm>
          <a:prstGeom prst="rect">
            <a:avLst/>
          </a:prstGeom>
          <a:noFill/>
        </p:spPr>
      </p:pic>
      <p:pic>
        <p:nvPicPr>
          <p:cNvPr id="61" name="Picture 4" descr="C:\Users\Song-PTWIZARD\Desktop\n06 copy.png"/>
          <p:cNvPicPr>
            <a:picLocks noChangeAspect="1" noChangeArrowheads="1"/>
          </p:cNvPicPr>
          <p:nvPr/>
        </p:nvPicPr>
        <p:blipFill>
          <a:blip r:embed="rId5" cstate="print"/>
          <a:srcRect l="24896" t="48333" r="70937" b="48056"/>
          <a:stretch>
            <a:fillRect/>
          </a:stretch>
        </p:blipFill>
        <p:spPr bwMode="auto">
          <a:xfrm>
            <a:off x="4237415" y="2967036"/>
            <a:ext cx="381000" cy="247650"/>
          </a:xfrm>
          <a:prstGeom prst="rect">
            <a:avLst/>
          </a:prstGeom>
          <a:noFill/>
        </p:spPr>
      </p:pic>
      <p:pic>
        <p:nvPicPr>
          <p:cNvPr id="62" name="Picture 5" descr="C:\Users\Song-PTWIZARD\Desktop\n06 copy.png"/>
          <p:cNvPicPr>
            <a:picLocks noChangeAspect="1" noChangeArrowheads="1"/>
          </p:cNvPicPr>
          <p:nvPr/>
        </p:nvPicPr>
        <p:blipFill>
          <a:blip r:embed="rId6" cstate="print"/>
          <a:srcRect l="56562" t="55694" r="40000" b="41250"/>
          <a:stretch>
            <a:fillRect/>
          </a:stretch>
        </p:blipFill>
        <p:spPr bwMode="auto">
          <a:xfrm>
            <a:off x="4429124" y="6239072"/>
            <a:ext cx="324000" cy="216000"/>
          </a:xfrm>
          <a:prstGeom prst="rect">
            <a:avLst/>
          </a:prstGeom>
          <a:noFill/>
        </p:spPr>
      </p:pic>
      <p:grpSp>
        <p:nvGrpSpPr>
          <p:cNvPr id="63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64" name="Picture 22" descr="2총력 copy"/>
            <p:cNvPicPr>
              <a:picLocks noChangeAspect="1" noChangeArrowheads="1"/>
            </p:cNvPicPr>
            <p:nvPr/>
          </p:nvPicPr>
          <p:blipFill>
            <a:blip r:embed="rId7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22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D483-B58D-4D9D-B53F-761E5C194FA9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14" name="그림 8" descr="표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프로젝트\유규민\BC법인포탈템플릿\이미지\thankyo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349177"/>
            <a:ext cx="53641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목차.png"/>
          <p:cNvPicPr>
            <a:picLocks noChangeAspect="1"/>
          </p:cNvPicPr>
          <p:nvPr/>
        </p:nvPicPr>
        <p:blipFill>
          <a:blip r:embed="rId3" cstate="print"/>
          <a:srcRect b="-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그림 13" descr="02-1.png"/>
          <p:cNvPicPr>
            <a:picLocks noChangeAspect="1"/>
          </p:cNvPicPr>
          <p:nvPr/>
        </p:nvPicPr>
        <p:blipFill>
          <a:blip r:embed="rId4" cstate="print"/>
          <a:srcRect t="35000" b="38611"/>
          <a:stretch>
            <a:fillRect/>
          </a:stretch>
        </p:blipFill>
        <p:spPr>
          <a:xfrm>
            <a:off x="0" y="2400300"/>
            <a:ext cx="9144000" cy="1809750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94595" y="2963044"/>
            <a:ext cx="56091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647700">
              <a:spcBef>
                <a:spcPct val="100000"/>
              </a:spcBef>
            </a:pPr>
            <a:r>
              <a:rPr lang="en-US" altLang="ko-KR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Introduction to K-MAS</a:t>
            </a:r>
            <a:endParaRPr lang="ko-KR" altLang="en-US" sz="32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17" name="Picture 22" descr="2총력 copy"/>
            <p:cNvPicPr>
              <a:picLocks noChangeAspect="1" noChangeArrowheads="1"/>
            </p:cNvPicPr>
            <p:nvPr/>
          </p:nvPicPr>
          <p:blipFill>
            <a:blip r:embed="rId5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3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1365548" y="2946232"/>
            <a:ext cx="504056" cy="570071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Song-PTWIZARD\Desktop\bar2 copy.png"/>
          <p:cNvPicPr>
            <a:picLocks noChangeAspect="1" noChangeArrowheads="1"/>
          </p:cNvPicPr>
          <p:nvPr/>
        </p:nvPicPr>
        <p:blipFill>
          <a:blip r:embed="rId3" cstate="print"/>
          <a:srcRect l="1667" t="12222" r="1354" b="4444"/>
          <a:stretch>
            <a:fillRect/>
          </a:stretch>
        </p:blipFill>
        <p:spPr bwMode="auto">
          <a:xfrm>
            <a:off x="152400" y="838200"/>
            <a:ext cx="8867775" cy="5715000"/>
          </a:xfrm>
          <a:prstGeom prst="rect">
            <a:avLst/>
          </a:prstGeom>
          <a:noFill/>
        </p:spPr>
      </p:pic>
      <p:sp>
        <p:nvSpPr>
          <p:cNvPr id="41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1. Overview of K-MAS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85720" y="866757"/>
            <a:ext cx="8721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solidFill>
                  <a:schemeClr val="bg1"/>
                </a:solidFill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Definition</a:t>
            </a:r>
            <a:endParaRPr lang="ko-KR" altLang="en-US" sz="2200" b="1" dirty="0" smtClean="0">
              <a:solidFill>
                <a:schemeClr val="bg1"/>
              </a:solidFill>
              <a:effectLst>
                <a:glow rad="63500">
                  <a:srgbClr val="006600">
                    <a:alpha val="40000"/>
                  </a:srgb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618079" y="4798372"/>
            <a:ext cx="8429625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Commercialization &amp;</a:t>
            </a:r>
            <a:r>
              <a:rPr lang="ko-KR" altLang="en-US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Competitiveness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18079" y="1362034"/>
            <a:ext cx="8820472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Products with similar quality, function and specification 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85720" y="4230613"/>
            <a:ext cx="2808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200" b="1" dirty="0" smtClean="0">
                <a:solidFill>
                  <a:schemeClr val="bg1"/>
                </a:solidFill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Requirement</a:t>
            </a:r>
            <a:endParaRPr lang="ko-KR" altLang="en-US" sz="2200" b="1" dirty="0" smtClean="0">
              <a:solidFill>
                <a:schemeClr val="bg1"/>
              </a:solidFill>
              <a:effectLst>
                <a:glow rad="63500">
                  <a:srgbClr val="006600">
                    <a:alpha val="40000"/>
                  </a:srgbClr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618079" y="5735087"/>
            <a:ext cx="8429625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Standardized specification &amp; assessment criteria </a:t>
            </a:r>
            <a:endParaRPr lang="en-US" altLang="ko-KR" sz="2000" b="1" dirty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749469" y="5244476"/>
            <a:ext cx="8429625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7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7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Requires at least 3 suppliers with annual transactions over $30,000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618079" y="1953749"/>
            <a:ext cx="8820472" cy="93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More than 3 suppliers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with unit-price contract &amp; listed on </a:t>
            </a:r>
          </a:p>
          <a:p>
            <a:pPr>
              <a:lnSpc>
                <a:spcPct val="150000"/>
              </a:lnSpc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KONEPS online shopping mall 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786101" y="2946241"/>
            <a:ext cx="3797374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Bef>
                <a:spcPts val="400"/>
              </a:spcBef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* US : MAS (Multiple Award Schedule) </a:t>
            </a:r>
          </a:p>
          <a:p>
            <a:pPr>
              <a:lnSpc>
                <a:spcPts val="1680"/>
              </a:lnSpc>
              <a:spcBef>
                <a:spcPts val="400"/>
              </a:spcBef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*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UK : Framework Agreement</a:t>
            </a:r>
          </a:p>
          <a:p>
            <a:pPr>
              <a:lnSpc>
                <a:spcPts val="1680"/>
              </a:lnSpc>
              <a:spcBef>
                <a:spcPts val="400"/>
              </a:spcBef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* Canada : Standing Offer</a:t>
            </a:r>
          </a:p>
        </p:txBody>
      </p:sp>
      <p:pic>
        <p:nvPicPr>
          <p:cNvPr id="50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1582847"/>
            <a:ext cx="171450" cy="200025"/>
          </a:xfrm>
          <a:prstGeom prst="rect">
            <a:avLst/>
          </a:prstGeom>
          <a:noFill/>
        </p:spPr>
      </p:pic>
      <p:pic>
        <p:nvPicPr>
          <p:cNvPr id="51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2163872"/>
            <a:ext cx="171450" cy="200025"/>
          </a:xfrm>
          <a:prstGeom prst="rect">
            <a:avLst/>
          </a:prstGeom>
          <a:noFill/>
        </p:spPr>
      </p:pic>
      <p:pic>
        <p:nvPicPr>
          <p:cNvPr id="52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5021259"/>
            <a:ext cx="171450" cy="200025"/>
          </a:xfrm>
          <a:prstGeom prst="rect">
            <a:avLst/>
          </a:prstGeom>
          <a:noFill/>
        </p:spPr>
      </p:pic>
      <p:pic>
        <p:nvPicPr>
          <p:cNvPr id="53" name="Picture 3" descr="C:\Users\Song-PTWIZARD\Desktop\블릿-색상.png"/>
          <p:cNvPicPr>
            <a:picLocks noChangeAspect="1" noChangeArrowheads="1"/>
          </p:cNvPicPr>
          <p:nvPr/>
        </p:nvPicPr>
        <p:blipFill>
          <a:blip r:embed="rId4" cstate="print"/>
          <a:srcRect l="16458" t="43056" r="81667" b="54027"/>
          <a:stretch>
            <a:fillRect/>
          </a:stretch>
        </p:blipFill>
        <p:spPr bwMode="auto">
          <a:xfrm>
            <a:off x="500034" y="5951980"/>
            <a:ext cx="171450" cy="200025"/>
          </a:xfrm>
          <a:prstGeom prst="rect">
            <a:avLst/>
          </a:prstGeom>
          <a:noFill/>
        </p:spPr>
      </p:pic>
      <p:grpSp>
        <p:nvGrpSpPr>
          <p:cNvPr id="54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55" name="Picture 22" descr="2총력 copy"/>
            <p:cNvPicPr>
              <a:picLocks noChangeAspect="1" noChangeArrowheads="1"/>
            </p:cNvPicPr>
            <p:nvPr/>
          </p:nvPicPr>
          <p:blipFill>
            <a:blip r:embed="rId5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4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\2013\20130718_조달청 안성찬 주무관 (070-4056-7524)\우리나라의_다수공급자계약제도\psd\1차\05 copy.png"/>
          <p:cNvPicPr>
            <a:picLocks noChangeAspect="1" noChangeArrowheads="1"/>
          </p:cNvPicPr>
          <p:nvPr/>
        </p:nvPicPr>
        <p:blipFill>
          <a:blip r:embed="rId3" cstate="print"/>
          <a:srcRect t="24341"/>
          <a:stretch>
            <a:fillRect/>
          </a:stretch>
        </p:blipFill>
        <p:spPr bwMode="auto">
          <a:xfrm>
            <a:off x="0" y="1626785"/>
            <a:ext cx="9144000" cy="5252482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77701" y="908720"/>
            <a:ext cx="8721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End-user oriented</a:t>
            </a:r>
            <a:r>
              <a:rPr lang="en-US" altLang="ko-KR" sz="2000" b="1" dirty="0" smtClean="0">
                <a:solidFill>
                  <a:srgbClr val="0000CC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0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method with multiple suppliers</a:t>
            </a:r>
            <a:endParaRPr lang="en-US" altLang="ko-KR" sz="20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2. Features of K-MAS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5" descr="C:\Users\Song-PTWIZARD\Desktop\n06 copy.png"/>
          <p:cNvPicPr>
            <a:picLocks noChangeAspect="1" noChangeArrowheads="1"/>
          </p:cNvPicPr>
          <p:nvPr/>
        </p:nvPicPr>
        <p:blipFill>
          <a:blip r:embed="rId4" cstate="print"/>
          <a:srcRect l="7188" t="11806" r="89583" b="82916"/>
          <a:stretch>
            <a:fillRect/>
          </a:stretch>
        </p:blipFill>
        <p:spPr bwMode="auto">
          <a:xfrm>
            <a:off x="760909" y="990253"/>
            <a:ext cx="295275" cy="361950"/>
          </a:xfrm>
          <a:prstGeom prst="rect">
            <a:avLst/>
          </a:prstGeom>
          <a:noFill/>
        </p:spPr>
      </p:pic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30" name="Picture 22" descr="2총력 copy"/>
            <p:cNvPicPr>
              <a:picLocks noChangeAspect="1" noChangeArrowheads="1"/>
            </p:cNvPicPr>
            <p:nvPr/>
          </p:nvPicPr>
          <p:blipFill>
            <a:blip r:embed="rId5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5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TextBox 14"/>
          <p:cNvSpPr txBox="1"/>
          <p:nvPr/>
        </p:nvSpPr>
        <p:spPr>
          <a:xfrm>
            <a:off x="261988" y="273839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Suppliers</a:t>
            </a:r>
            <a:endParaRPr lang="ko-KR" altLang="en-US" b="1" dirty="0"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14"/>
          <p:cNvSpPr txBox="1"/>
          <p:nvPr/>
        </p:nvSpPr>
        <p:spPr>
          <a:xfrm>
            <a:off x="178819" y="360692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Selection</a:t>
            </a: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Of product</a:t>
            </a:r>
            <a:endParaRPr lang="ko-KR" altLang="en-US" b="1" dirty="0"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219952" y="457200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Barriers to</a:t>
            </a: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entrance</a:t>
            </a:r>
            <a:endParaRPr lang="ko-KR" altLang="en-US" b="1" dirty="0"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146944" y="567652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b="1" spc="-100" dirty="0" smtClean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Competition</a:t>
            </a:r>
            <a:endParaRPr lang="ko-KR" altLang="en-US" b="1" spc="-100" dirty="0"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769307" y="1869207"/>
            <a:ext cx="140294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ko-KR" dirty="0" smtClean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Competitive</a:t>
            </a:r>
          </a:p>
          <a:p>
            <a:pPr algn="ctr">
              <a:lnSpc>
                <a:spcPct val="90000"/>
              </a:lnSpc>
            </a:pPr>
            <a:r>
              <a:rPr lang="en-US" altLang="ko-KR" dirty="0" smtClean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Bidding</a:t>
            </a:r>
            <a:endParaRPr lang="ko-KR" altLang="en-US" dirty="0">
              <a:solidFill>
                <a:schemeClr val="bg1"/>
              </a:solidFill>
              <a:effectLst>
                <a:glow rad="63500">
                  <a:schemeClr val="accent5">
                    <a:lumMod val="5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4004804" y="2016773"/>
            <a:ext cx="68480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ko-KR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MAS</a:t>
            </a:r>
            <a:endParaRPr lang="ko-KR" altLang="en-US" dirty="0">
              <a:solidFill>
                <a:schemeClr val="bg1"/>
              </a:solidFill>
              <a:effectLst>
                <a:glow rad="63500">
                  <a:schemeClr val="accent1">
                    <a:lumMod val="5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6482185" y="2016773"/>
            <a:ext cx="11592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ko-KR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Features</a:t>
            </a:r>
            <a:endParaRPr lang="ko-KR" altLang="en-US" dirty="0">
              <a:solidFill>
                <a:schemeClr val="bg1"/>
              </a:solidFill>
              <a:effectLst>
                <a:glow rad="63500">
                  <a:schemeClr val="tx2">
                    <a:lumMod val="5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4"/>
          <p:cNvSpPr txBox="1"/>
          <p:nvPr/>
        </p:nvSpPr>
        <p:spPr>
          <a:xfrm>
            <a:off x="1696211" y="2647578"/>
            <a:ext cx="15087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1 supplier per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product</a:t>
            </a:r>
          </a:p>
        </p:txBody>
      </p:sp>
      <p:sp>
        <p:nvSpPr>
          <p:cNvPr id="44" name="TextBox 34"/>
          <p:cNvSpPr txBox="1"/>
          <p:nvPr/>
        </p:nvSpPr>
        <p:spPr>
          <a:xfrm>
            <a:off x="1839068" y="3599344"/>
            <a:ext cx="12779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Decided by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bidding</a:t>
            </a:r>
          </a:p>
        </p:txBody>
      </p:sp>
      <p:sp>
        <p:nvSpPr>
          <p:cNvPr id="45" name="TextBox 34"/>
          <p:cNvSpPr txBox="1"/>
          <p:nvPr/>
        </p:nvSpPr>
        <p:spPr>
          <a:xfrm>
            <a:off x="2161271" y="4700513"/>
            <a:ext cx="6335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High</a:t>
            </a:r>
            <a:endParaRPr lang="en-US" altLang="ko-KR" sz="1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34"/>
          <p:cNvSpPr txBox="1"/>
          <p:nvPr/>
        </p:nvSpPr>
        <p:spPr>
          <a:xfrm>
            <a:off x="1803000" y="5398249"/>
            <a:ext cx="135005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Competition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Before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contracting</a:t>
            </a:r>
          </a:p>
        </p:txBody>
      </p:sp>
      <p:sp>
        <p:nvSpPr>
          <p:cNvPr id="47" name="TextBox 34"/>
          <p:cNvSpPr txBox="1"/>
          <p:nvPr/>
        </p:nvSpPr>
        <p:spPr>
          <a:xfrm>
            <a:off x="3393378" y="2647578"/>
            <a:ext cx="18710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Multiple suppliers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per product</a:t>
            </a:r>
          </a:p>
        </p:txBody>
      </p:sp>
      <p:sp>
        <p:nvSpPr>
          <p:cNvPr id="48" name="TextBox 34"/>
          <p:cNvSpPr txBox="1"/>
          <p:nvPr/>
        </p:nvSpPr>
        <p:spPr>
          <a:xfrm>
            <a:off x="3714744" y="3468539"/>
            <a:ext cx="122982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Chosen by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end-users 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directly</a:t>
            </a:r>
          </a:p>
        </p:txBody>
      </p:sp>
      <p:sp>
        <p:nvSpPr>
          <p:cNvPr id="49" name="TextBox 34"/>
          <p:cNvSpPr txBox="1"/>
          <p:nvPr/>
        </p:nvSpPr>
        <p:spPr>
          <a:xfrm>
            <a:off x="4023641" y="4700513"/>
            <a:ext cx="5854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Low</a:t>
            </a:r>
            <a:endParaRPr lang="en-US" altLang="ko-KR" sz="1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34"/>
          <p:cNvSpPr txBox="1"/>
          <p:nvPr/>
        </p:nvSpPr>
        <p:spPr>
          <a:xfrm>
            <a:off x="3440149" y="5529054"/>
            <a:ext cx="17524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Competition</a:t>
            </a:r>
          </a:p>
          <a:p>
            <a:pPr algn="ctr"/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after contracting</a:t>
            </a:r>
          </a:p>
        </p:txBody>
      </p:sp>
      <p:sp>
        <p:nvSpPr>
          <p:cNvPr id="51" name="TextBox 34"/>
          <p:cNvSpPr txBox="1"/>
          <p:nvPr/>
        </p:nvSpPr>
        <p:spPr>
          <a:xfrm>
            <a:off x="6034609" y="2778383"/>
            <a:ext cx="22958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Diversified products</a:t>
            </a:r>
          </a:p>
        </p:txBody>
      </p:sp>
      <p:sp>
        <p:nvSpPr>
          <p:cNvPr id="52" name="TextBox 34"/>
          <p:cNvSpPr txBox="1"/>
          <p:nvPr/>
        </p:nvSpPr>
        <p:spPr>
          <a:xfrm>
            <a:off x="5942436" y="3599344"/>
            <a:ext cx="24801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products to be</a:t>
            </a:r>
          </a:p>
          <a:p>
            <a:pPr algn="ctr"/>
            <a:r>
              <a:rPr lang="en-US" altLang="ko-KR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selected by end-users</a:t>
            </a:r>
          </a:p>
        </p:txBody>
      </p:sp>
      <p:sp>
        <p:nvSpPr>
          <p:cNvPr id="53" name="TextBox 34"/>
          <p:cNvSpPr txBox="1"/>
          <p:nvPr/>
        </p:nvSpPr>
        <p:spPr>
          <a:xfrm>
            <a:off x="5458650" y="4438903"/>
            <a:ext cx="344773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b="1" spc="-8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Easier to access if met with certain</a:t>
            </a:r>
          </a:p>
          <a:p>
            <a:pPr algn="ctr"/>
            <a:r>
              <a:rPr lang="en-US" altLang="ko-KR" sz="1700" b="1" spc="-8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requirement : financial stability &amp;</a:t>
            </a:r>
          </a:p>
          <a:p>
            <a:pPr algn="ctr"/>
            <a:r>
              <a:rPr lang="en-US" altLang="ko-KR" sz="1700" b="1" spc="-8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past performance</a:t>
            </a:r>
          </a:p>
        </p:txBody>
      </p:sp>
      <p:sp>
        <p:nvSpPr>
          <p:cNvPr id="54" name="TextBox 34"/>
          <p:cNvSpPr txBox="1"/>
          <p:nvPr/>
        </p:nvSpPr>
        <p:spPr>
          <a:xfrm>
            <a:off x="5431078" y="5529054"/>
            <a:ext cx="3502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700" b="1" spc="-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Competition in price, quality, etc.</a:t>
            </a:r>
          </a:p>
          <a:p>
            <a:pPr algn="ctr"/>
            <a:r>
              <a:rPr lang="en-US" altLang="ko-KR" sz="1700" b="1" spc="-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among suppliers after contracting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ng-PTWIZARD\Desktop\n06 copy.png"/>
          <p:cNvPicPr>
            <a:picLocks noChangeAspect="1" noChangeArrowheads="1"/>
          </p:cNvPicPr>
          <p:nvPr/>
        </p:nvPicPr>
        <p:blipFill>
          <a:blip r:embed="rId3" cstate="print"/>
          <a:srcRect l="6875" t="44028" r="7604"/>
          <a:stretch>
            <a:fillRect/>
          </a:stretch>
        </p:blipFill>
        <p:spPr bwMode="auto">
          <a:xfrm>
            <a:off x="628650" y="2772718"/>
            <a:ext cx="7820025" cy="383857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349230" y="4195043"/>
            <a:ext cx="216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Supplied by SMEs : 10 fold</a:t>
            </a:r>
            <a:endParaRPr lang="ko-KR" altLang="en-US" sz="1400" spc="-5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3. K-MAS Statistics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977701" y="1688002"/>
            <a:ext cx="8721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0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Best Practice for enhancing effectiveness of public procurement </a:t>
            </a:r>
          </a:p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0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And assisting SMEs to access to the public market </a:t>
            </a:r>
            <a:endParaRPr lang="en-US" altLang="ko-KR" sz="2000" b="1" dirty="0" smtClean="0">
              <a:solidFill>
                <a:srgbClr val="0000FF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977701" y="909881"/>
            <a:ext cx="8721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30% (USD 5.9B) </a:t>
            </a:r>
            <a:r>
              <a:rPr lang="en-US" altLang="ko-KR" sz="20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of total domestic procurement (USD19.9 B)</a:t>
            </a:r>
          </a:p>
        </p:txBody>
      </p:sp>
      <p:pic>
        <p:nvPicPr>
          <p:cNvPr id="33" name="Picture 3" descr="C:\Users\Song-PTWIZARD\Desktop\n06 copy.png"/>
          <p:cNvPicPr>
            <a:picLocks noChangeAspect="1" noChangeArrowheads="1"/>
          </p:cNvPicPr>
          <p:nvPr/>
        </p:nvPicPr>
        <p:blipFill>
          <a:blip r:embed="rId4" cstate="print"/>
          <a:srcRect l="79688" t="21250" r="18333" b="75556"/>
          <a:stretch>
            <a:fillRect/>
          </a:stretch>
        </p:blipFill>
        <p:spPr bwMode="auto">
          <a:xfrm>
            <a:off x="3405014" y="4228505"/>
            <a:ext cx="180975" cy="21907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725029" y="3326309"/>
            <a:ext cx="8467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rgbClr val="00668A"/>
                </a:solidFill>
                <a:latin typeface="Arial" pitchFamily="34" charset="0"/>
                <a:cs typeface="Arial" pitchFamily="34" charset="0"/>
              </a:rPr>
              <a:t>$ 1.5 B</a:t>
            </a:r>
            <a:r>
              <a:rPr lang="ko-KR" altLang="en-US" sz="1500" dirty="0" smtClean="0">
                <a:solidFill>
                  <a:srgbClr val="00668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500" dirty="0">
              <a:solidFill>
                <a:srgbClr val="0066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5977" y="3047802"/>
            <a:ext cx="878767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$ 5.9 B </a:t>
            </a:r>
            <a:endParaRPr lang="ko-KR" altLang="en-US" sz="15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8830" y="4195043"/>
            <a:ext cx="177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Total volume : 4 fold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" descr="C:\Users\Song-PTWIZARD\Desktop\n06 copy.png"/>
          <p:cNvPicPr>
            <a:picLocks noChangeAspect="1" noChangeArrowheads="1"/>
          </p:cNvPicPr>
          <p:nvPr/>
        </p:nvPicPr>
        <p:blipFill>
          <a:blip r:embed="rId4" cstate="print"/>
          <a:srcRect l="79688" t="21250" r="18333" b="75556"/>
          <a:stretch>
            <a:fillRect/>
          </a:stretch>
        </p:blipFill>
        <p:spPr bwMode="auto">
          <a:xfrm>
            <a:off x="7202388" y="6153671"/>
            <a:ext cx="180975" cy="21907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549507" y="3416142"/>
            <a:ext cx="6655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rgbClr val="00668A"/>
                </a:solidFill>
                <a:latin typeface="Arial" pitchFamily="34" charset="0"/>
                <a:cs typeface="Arial" pitchFamily="34" charset="0"/>
              </a:rPr>
              <a:t>$ 4 M</a:t>
            </a:r>
            <a:endParaRPr lang="ko-KR" altLang="en-US" sz="1500" dirty="0">
              <a:solidFill>
                <a:srgbClr val="0066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98926" y="3137635"/>
            <a:ext cx="65915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$ 4 B</a:t>
            </a:r>
          </a:p>
        </p:txBody>
      </p:sp>
      <p:pic>
        <p:nvPicPr>
          <p:cNvPr id="42" name="Picture 3" descr="C:\Users\Song-PTWIZARD\Desktop\n06 copy.png"/>
          <p:cNvPicPr>
            <a:picLocks noChangeAspect="1" noChangeArrowheads="1"/>
          </p:cNvPicPr>
          <p:nvPr/>
        </p:nvPicPr>
        <p:blipFill>
          <a:blip r:embed="rId4" cstate="print"/>
          <a:srcRect l="79688" t="21250" r="18333" b="75556"/>
          <a:stretch>
            <a:fillRect/>
          </a:stretch>
        </p:blipFill>
        <p:spPr bwMode="auto">
          <a:xfrm>
            <a:off x="3405014" y="6152555"/>
            <a:ext cx="180975" cy="219075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1848252" y="5150892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rgbClr val="00668A"/>
                </a:solidFill>
                <a:latin typeface="Arial" pitchFamily="34" charset="0"/>
                <a:cs typeface="Arial" pitchFamily="34" charset="0"/>
              </a:rPr>
              <a:t>90 K</a:t>
            </a:r>
            <a:endParaRPr lang="ko-KR" altLang="en-US" sz="1500" dirty="0">
              <a:solidFill>
                <a:srgbClr val="0066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28046" y="4872385"/>
            <a:ext cx="715260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 K</a:t>
            </a:r>
            <a:endParaRPr lang="ko-KR" altLang="en-US" sz="15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1680" y="6119093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# of products : 3 fold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67648" y="5340192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rgbClr val="00668A"/>
                </a:solidFill>
                <a:latin typeface="Arial" pitchFamily="34" charset="0"/>
                <a:cs typeface="Arial" pitchFamily="34" charset="0"/>
              </a:rPr>
              <a:t>980</a:t>
            </a:r>
            <a:endParaRPr lang="ko-KR" altLang="en-US" sz="1500" dirty="0">
              <a:solidFill>
                <a:srgbClr val="0066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20801" y="4972968"/>
            <a:ext cx="681597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4,701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01120" y="6119093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# of suppliers : 5 fold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3" descr="C:\Users\Song-PTWIZARD\Desktop\n06 copy.png"/>
          <p:cNvPicPr>
            <a:picLocks noChangeAspect="1" noChangeArrowheads="1"/>
          </p:cNvPicPr>
          <p:nvPr/>
        </p:nvPicPr>
        <p:blipFill>
          <a:blip r:embed="rId4" cstate="print"/>
          <a:srcRect l="79688" t="21250" r="18333" b="75556"/>
          <a:stretch>
            <a:fillRect/>
          </a:stretch>
        </p:blipFill>
        <p:spPr bwMode="auto">
          <a:xfrm>
            <a:off x="7371928" y="4229621"/>
            <a:ext cx="180975" cy="219075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 rot="18875925">
            <a:off x="714872" y="3150786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’06~’12</a:t>
            </a:r>
            <a:endParaRPr lang="ko-KR" altLang="en-US" sz="2000" b="1" dirty="0">
              <a:solidFill>
                <a:schemeClr val="bg1"/>
              </a:solidFill>
              <a:effectLst>
                <a:glow rad="63500">
                  <a:schemeClr val="tx2">
                    <a:lumMod val="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Song-PTWIZARD\Desktop\n06 copy.png"/>
          <p:cNvPicPr>
            <a:picLocks noChangeAspect="1" noChangeArrowheads="1"/>
          </p:cNvPicPr>
          <p:nvPr/>
        </p:nvPicPr>
        <p:blipFill>
          <a:blip r:embed="rId5" cstate="print"/>
          <a:srcRect l="7188" t="11806" r="89583" b="82916"/>
          <a:stretch>
            <a:fillRect/>
          </a:stretch>
        </p:blipFill>
        <p:spPr bwMode="auto">
          <a:xfrm>
            <a:off x="760909" y="990253"/>
            <a:ext cx="295275" cy="361950"/>
          </a:xfrm>
          <a:prstGeom prst="rect">
            <a:avLst/>
          </a:prstGeom>
          <a:noFill/>
        </p:spPr>
      </p:pic>
      <p:pic>
        <p:nvPicPr>
          <p:cNvPr id="54" name="Picture 5" descr="C:\Users\Song-PTWIZARD\Desktop\n06 copy.png"/>
          <p:cNvPicPr>
            <a:picLocks noChangeAspect="1" noChangeArrowheads="1"/>
          </p:cNvPicPr>
          <p:nvPr/>
        </p:nvPicPr>
        <p:blipFill>
          <a:blip r:embed="rId5" cstate="print"/>
          <a:srcRect l="7188" t="11806" r="89583" b="82916"/>
          <a:stretch>
            <a:fillRect/>
          </a:stretch>
        </p:blipFill>
        <p:spPr bwMode="auto">
          <a:xfrm>
            <a:off x="760909" y="1771303"/>
            <a:ext cx="295275" cy="361950"/>
          </a:xfrm>
          <a:prstGeom prst="rect">
            <a:avLst/>
          </a:prstGeom>
          <a:noFill/>
        </p:spPr>
      </p:pic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26" name="Picture 22" descr="2총력 copy"/>
            <p:cNvPicPr>
              <a:picLocks noChangeAspect="1" noChangeArrowheads="1"/>
            </p:cNvPicPr>
            <p:nvPr/>
          </p:nvPicPr>
          <p:blipFill>
            <a:blip r:embed="rId6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6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목차.png"/>
          <p:cNvPicPr>
            <a:picLocks noChangeAspect="1"/>
          </p:cNvPicPr>
          <p:nvPr/>
        </p:nvPicPr>
        <p:blipFill>
          <a:blip r:embed="rId3" cstate="print"/>
          <a:srcRect b="-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그림 11" descr="09-4.png"/>
          <p:cNvPicPr>
            <a:picLocks noChangeAspect="1"/>
          </p:cNvPicPr>
          <p:nvPr/>
        </p:nvPicPr>
        <p:blipFill>
          <a:blip r:embed="rId4" cstate="print"/>
          <a:srcRect l="9271" t="34722" r="14792" b="41111"/>
          <a:stretch>
            <a:fillRect/>
          </a:stretch>
        </p:blipFill>
        <p:spPr>
          <a:xfrm>
            <a:off x="899985" y="2593479"/>
            <a:ext cx="6943725" cy="165735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218035" y="3153455"/>
            <a:ext cx="56091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647700">
              <a:spcBef>
                <a:spcPct val="100000"/>
              </a:spcBef>
            </a:pPr>
            <a:r>
              <a:rPr lang="en-US" altLang="ko-KR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Process of K-MAS</a:t>
            </a:r>
            <a:endParaRPr lang="ko-KR" altLang="en-US" sz="32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19" name="Picture 22" descr="2총력 copy"/>
            <p:cNvPicPr>
              <a:picLocks noChangeAspect="1" noChangeArrowheads="1"/>
            </p:cNvPicPr>
            <p:nvPr/>
          </p:nvPicPr>
          <p:blipFill>
            <a:blip r:embed="rId5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7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>
          <a:xfrm>
            <a:off x="1394123" y="3175536"/>
            <a:ext cx="504056" cy="570071"/>
          </a:xfrm>
          <a:prstGeom prst="roundRect">
            <a:avLst>
              <a:gd name="adj" fmla="val 5585"/>
            </a:avLst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glow rad="63500">
                    <a:srgbClr val="0066CC"/>
                  </a:glow>
                </a:effectLst>
                <a:latin typeface="HY견명조" pitchFamily="18" charset="-127"/>
                <a:ea typeface="HY견명조" pitchFamily="18" charset="-127"/>
                <a:cs typeface="Arial" pitchFamily="34" charset="0"/>
              </a:rPr>
              <a:t>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 descr="08.png"/>
          <p:cNvPicPr>
            <a:picLocks noChangeAspect="1"/>
          </p:cNvPicPr>
          <p:nvPr/>
        </p:nvPicPr>
        <p:blipFill>
          <a:blip r:embed="rId3" cstate="print"/>
          <a:srcRect l="4062" t="18194" r="53542"/>
          <a:stretch>
            <a:fillRect/>
          </a:stretch>
        </p:blipFill>
        <p:spPr>
          <a:xfrm>
            <a:off x="371475" y="1247775"/>
            <a:ext cx="3876675" cy="5610225"/>
          </a:xfrm>
          <a:prstGeom prst="rect">
            <a:avLst/>
          </a:prstGeom>
        </p:spPr>
      </p:pic>
      <p:pic>
        <p:nvPicPr>
          <p:cNvPr id="54" name="그림 53" descr="08.png"/>
          <p:cNvPicPr>
            <a:picLocks noChangeAspect="1"/>
          </p:cNvPicPr>
          <p:nvPr/>
        </p:nvPicPr>
        <p:blipFill>
          <a:blip r:embed="rId3" cstate="print"/>
          <a:srcRect l="53646" t="18194" r="3542"/>
          <a:stretch>
            <a:fillRect/>
          </a:stretch>
        </p:blipFill>
        <p:spPr>
          <a:xfrm>
            <a:off x="4905375" y="1247775"/>
            <a:ext cx="3914775" cy="56102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90066"/>
          </a:xfrm>
        </p:spPr>
        <p:txBody>
          <a:bodyPr>
            <a:noAutofit/>
          </a:bodyPr>
          <a:lstStyle/>
          <a:p>
            <a:pPr algn="ct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&lt;Process of K-MAS&gt;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823656"/>
            <a:ext cx="8721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0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Maximized efficiency with electronic MAS contracting process</a:t>
            </a:r>
            <a:endParaRPr lang="en-US" altLang="ko-KR" sz="2000" b="1" dirty="0">
              <a:solidFill>
                <a:srgbClr val="0000CC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1" name="자유형 30"/>
          <p:cNvSpPr/>
          <p:nvPr/>
        </p:nvSpPr>
        <p:spPr>
          <a:xfrm>
            <a:off x="2111795" y="5882052"/>
            <a:ext cx="167880" cy="139900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pic>
        <p:nvPicPr>
          <p:cNvPr id="14" name="Picture 5" descr="C:\Users\Song-PTWIZARD\Desktop\n06 copy.png"/>
          <p:cNvPicPr>
            <a:picLocks noChangeAspect="1" noChangeArrowheads="1"/>
          </p:cNvPicPr>
          <p:nvPr/>
        </p:nvPicPr>
        <p:blipFill>
          <a:blip r:embed="rId4" cstate="print"/>
          <a:srcRect l="7188" t="11806" r="89583" b="82916"/>
          <a:stretch>
            <a:fillRect/>
          </a:stretch>
        </p:blipFill>
        <p:spPr bwMode="auto">
          <a:xfrm>
            <a:off x="760909" y="905189"/>
            <a:ext cx="295275" cy="361950"/>
          </a:xfrm>
          <a:prstGeom prst="rect">
            <a:avLst/>
          </a:prstGeom>
          <a:noFill/>
        </p:spPr>
      </p:pic>
      <p:sp>
        <p:nvSpPr>
          <p:cNvPr id="34" name="자유형 33"/>
          <p:cNvSpPr/>
          <p:nvPr/>
        </p:nvSpPr>
        <p:spPr>
          <a:xfrm>
            <a:off x="2111795" y="5320077"/>
            <a:ext cx="167880" cy="139900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35" name="자유형 34"/>
          <p:cNvSpPr/>
          <p:nvPr/>
        </p:nvSpPr>
        <p:spPr>
          <a:xfrm>
            <a:off x="2111795" y="4624752"/>
            <a:ext cx="167880" cy="139900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36" name="자유형 35"/>
          <p:cNvSpPr/>
          <p:nvPr/>
        </p:nvSpPr>
        <p:spPr>
          <a:xfrm>
            <a:off x="2111795" y="4062777"/>
            <a:ext cx="167880" cy="139900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37" name="자유형 36"/>
          <p:cNvSpPr/>
          <p:nvPr/>
        </p:nvSpPr>
        <p:spPr>
          <a:xfrm>
            <a:off x="2111795" y="3529377"/>
            <a:ext cx="167880" cy="139900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38" name="자유형 37"/>
          <p:cNvSpPr/>
          <p:nvPr/>
        </p:nvSpPr>
        <p:spPr>
          <a:xfrm>
            <a:off x="2111795" y="2967402"/>
            <a:ext cx="167880" cy="139900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39" name="자유형 38"/>
          <p:cNvSpPr/>
          <p:nvPr/>
        </p:nvSpPr>
        <p:spPr>
          <a:xfrm>
            <a:off x="2111795" y="2395902"/>
            <a:ext cx="167880" cy="139900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40" name="직사각형 39"/>
          <p:cNvSpPr/>
          <p:nvPr/>
        </p:nvSpPr>
        <p:spPr>
          <a:xfrm>
            <a:off x="1659724" y="2013223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Publication </a:t>
            </a:r>
            <a:endParaRPr lang="ko-KR" altLang="en-US" sz="1400" b="1" kern="0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5" name="자유형 54"/>
          <p:cNvSpPr/>
          <p:nvPr/>
        </p:nvSpPr>
        <p:spPr>
          <a:xfrm>
            <a:off x="6712049" y="3049910"/>
            <a:ext cx="375622" cy="313018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56" name="자유형 55"/>
          <p:cNvSpPr/>
          <p:nvPr/>
        </p:nvSpPr>
        <p:spPr>
          <a:xfrm>
            <a:off x="6712049" y="4192910"/>
            <a:ext cx="375622" cy="313018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57" name="자유형 56"/>
          <p:cNvSpPr/>
          <p:nvPr/>
        </p:nvSpPr>
        <p:spPr>
          <a:xfrm>
            <a:off x="6712049" y="5345435"/>
            <a:ext cx="375622" cy="313018"/>
          </a:xfrm>
          <a:custGeom>
            <a:avLst/>
            <a:gdLst>
              <a:gd name="connsiteX0" fmla="*/ 0 w 139900"/>
              <a:gd name="connsiteY0" fmla="*/ 33576 h 167880"/>
              <a:gd name="connsiteX1" fmla="*/ 69950 w 139900"/>
              <a:gd name="connsiteY1" fmla="*/ 33576 h 167880"/>
              <a:gd name="connsiteX2" fmla="*/ 69950 w 139900"/>
              <a:gd name="connsiteY2" fmla="*/ 0 h 167880"/>
              <a:gd name="connsiteX3" fmla="*/ 139900 w 139900"/>
              <a:gd name="connsiteY3" fmla="*/ 83940 h 167880"/>
              <a:gd name="connsiteX4" fmla="*/ 69950 w 139900"/>
              <a:gd name="connsiteY4" fmla="*/ 167880 h 167880"/>
              <a:gd name="connsiteX5" fmla="*/ 69950 w 139900"/>
              <a:gd name="connsiteY5" fmla="*/ 134304 h 167880"/>
              <a:gd name="connsiteX6" fmla="*/ 0 w 139900"/>
              <a:gd name="connsiteY6" fmla="*/ 134304 h 167880"/>
              <a:gd name="connsiteX7" fmla="*/ 0 w 139900"/>
              <a:gd name="connsiteY7" fmla="*/ 33576 h 1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00" h="167880">
                <a:moveTo>
                  <a:pt x="111920" y="0"/>
                </a:moveTo>
                <a:lnTo>
                  <a:pt x="111920" y="83940"/>
                </a:lnTo>
                <a:lnTo>
                  <a:pt x="139900" y="83940"/>
                </a:lnTo>
                <a:lnTo>
                  <a:pt x="69950" y="167880"/>
                </a:lnTo>
                <a:lnTo>
                  <a:pt x="0" y="83940"/>
                </a:lnTo>
                <a:lnTo>
                  <a:pt x="27980" y="83940"/>
                </a:lnTo>
                <a:lnTo>
                  <a:pt x="27980" y="0"/>
                </a:lnTo>
                <a:lnTo>
                  <a:pt x="111920" y="0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76" tIns="0" rIns="33576" bIns="41970" numCol="1" spcCol="1270" anchor="ctr" anchorCtr="0">
            <a:noAutofit/>
          </a:bodyPr>
          <a:lstStyle/>
          <a:p>
            <a:pPr lvl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 kern="1200"/>
          </a:p>
        </p:txBody>
      </p:sp>
      <p:sp>
        <p:nvSpPr>
          <p:cNvPr id="58" name="직사각형 57"/>
          <p:cNvSpPr/>
          <p:nvPr/>
        </p:nvSpPr>
        <p:spPr>
          <a:xfrm>
            <a:off x="1337938" y="2583954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Eligibility / PQ Test</a:t>
            </a:r>
            <a:endParaRPr lang="ko-KR" altLang="en-US" sz="14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868463" y="1388393"/>
            <a:ext cx="67037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9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PPS</a:t>
            </a:r>
            <a:endParaRPr lang="ko-KR" altLang="en-US" dirty="0">
              <a:solidFill>
                <a:schemeClr val="bg1"/>
              </a:solidFill>
              <a:effectLst>
                <a:glow rad="635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61898" y="3121918"/>
            <a:ext cx="2845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Approval of negotiated product</a:t>
            </a:r>
            <a:endParaRPr lang="ko-KR" altLang="en-US" sz="1400" b="1" kern="0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253031" y="371703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Set the standard price</a:t>
            </a:r>
            <a:endParaRPr lang="ko-KR" altLang="en-US" sz="14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482260" y="4240138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Contract signing</a:t>
            </a:r>
            <a:endParaRPr lang="ko-KR" altLang="en-US" sz="14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653507" y="4787627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Approval of product Info. / Listed on</a:t>
            </a:r>
          </a:p>
          <a:p>
            <a:pPr algn="ctr"/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KONEPS online shopping mall</a:t>
            </a:r>
            <a:endParaRPr lang="ko-KR" altLang="en-US" sz="14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247420" y="5517232"/>
            <a:ext cx="2074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Contract management</a:t>
            </a:r>
            <a:endParaRPr lang="ko-KR" altLang="en-US" sz="14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60721" y="6021288"/>
            <a:ext cx="324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Post management / Assessment on </a:t>
            </a:r>
          </a:p>
          <a:p>
            <a:pPr algn="ctr"/>
            <a:r>
              <a:rPr lang="en-US" altLang="ko-KR" sz="14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suppliers</a:t>
            </a:r>
            <a:endParaRPr lang="ko-KR" altLang="en-US" sz="14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151540" y="2329830"/>
            <a:ext cx="3522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Fill out / submit the application of </a:t>
            </a:r>
          </a:p>
          <a:p>
            <a:pPr algn="ctr"/>
            <a:r>
              <a:rPr lang="en-US" altLang="ko-KR" sz="16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eligibility </a:t>
            </a:r>
            <a:endParaRPr lang="ko-KR" altLang="en-US" sz="16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211653" y="3467100"/>
            <a:ext cx="3401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6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Register the negotiated product /</a:t>
            </a:r>
          </a:p>
          <a:p>
            <a:pPr lvl="0" algn="ctr"/>
            <a:r>
              <a:rPr lang="en-US" altLang="ko-KR" sz="16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request of approval</a:t>
            </a:r>
            <a:endParaRPr lang="ko-KR" altLang="en-US" sz="16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291803" y="4606325"/>
            <a:ext cx="3241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6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Submit the relevant documents</a:t>
            </a:r>
          </a:p>
          <a:p>
            <a:pPr lvl="0" algn="ctr"/>
            <a:r>
              <a:rPr lang="en-US" altLang="ko-KR" sz="16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about price (quotation)</a:t>
            </a:r>
            <a:endParaRPr lang="ko-KR" altLang="en-US" sz="16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5570726" y="5879708"/>
            <a:ext cx="2683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600" b="1" kern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Register the product info.</a:t>
            </a:r>
            <a:endParaRPr lang="ko-KR" altLang="en-US" sz="1600" b="1" kern="0" dirty="0" smtClean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260951" y="1369343"/>
            <a:ext cx="12955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900" b="1" dirty="0" smtClean="0">
                <a:solidFill>
                  <a:schemeClr val="bg1"/>
                </a:solidFill>
                <a:effectLst>
                  <a:glow rad="63500">
                    <a:srgbClr val="008000"/>
                  </a:glo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Suppliers</a:t>
            </a:r>
            <a:endParaRPr lang="ko-KR" altLang="en-US" sz="1900" b="1" dirty="0" smtClean="0">
              <a:solidFill>
                <a:schemeClr val="bg1"/>
              </a:solidFill>
              <a:effectLst>
                <a:glow rad="63500">
                  <a:srgbClr val="008000"/>
                </a:glo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71" name="그림 70" descr="08-1.png"/>
          <p:cNvPicPr>
            <a:picLocks noChangeAspect="1"/>
          </p:cNvPicPr>
          <p:nvPr/>
        </p:nvPicPr>
        <p:blipFill>
          <a:blip r:embed="rId5" cstate="print"/>
          <a:srcRect l="42292" t="36250" r="41562" b="10417"/>
          <a:stretch>
            <a:fillRect/>
          </a:stretch>
        </p:blipFill>
        <p:spPr>
          <a:xfrm>
            <a:off x="3867150" y="2486025"/>
            <a:ext cx="1476375" cy="3657600"/>
          </a:xfrm>
          <a:prstGeom prst="rect">
            <a:avLst/>
          </a:prstGeom>
        </p:spPr>
      </p:pic>
      <p:grpSp>
        <p:nvGrpSpPr>
          <p:cNvPr id="74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75" name="Picture 22" descr="2총력 copy"/>
            <p:cNvPicPr>
              <a:picLocks noChangeAspect="1" noChangeArrowheads="1"/>
            </p:cNvPicPr>
            <p:nvPr/>
          </p:nvPicPr>
          <p:blipFill>
            <a:blip r:embed="rId6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8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77" name="그림 76" descr="08.png"/>
          <p:cNvPicPr>
            <a:picLocks noChangeAspect="1"/>
          </p:cNvPicPr>
          <p:nvPr/>
        </p:nvPicPr>
        <p:blipFill>
          <a:blip r:embed="rId7" cstate="print"/>
          <a:srcRect l="41355" t="49306" r="40312" b="25278"/>
          <a:stretch>
            <a:fillRect/>
          </a:stretch>
        </p:blipFill>
        <p:spPr>
          <a:xfrm>
            <a:off x="3781425" y="3381375"/>
            <a:ext cx="16764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09-1.png"/>
          <p:cNvPicPr>
            <a:picLocks noChangeAspect="1"/>
          </p:cNvPicPr>
          <p:nvPr/>
        </p:nvPicPr>
        <p:blipFill>
          <a:blip r:embed="rId3" cstate="print"/>
          <a:srcRect l="17083" t="45556" r="46042" b="41666"/>
          <a:stretch>
            <a:fillRect/>
          </a:stretch>
        </p:blipFill>
        <p:spPr>
          <a:xfrm>
            <a:off x="1562100" y="3133725"/>
            <a:ext cx="3371850" cy="876300"/>
          </a:xfrm>
          <a:prstGeom prst="rect">
            <a:avLst/>
          </a:prstGeom>
        </p:spPr>
      </p:pic>
      <p:pic>
        <p:nvPicPr>
          <p:cNvPr id="50" name="그림 49" descr="09.png"/>
          <p:cNvPicPr>
            <a:picLocks noChangeAspect="1"/>
          </p:cNvPicPr>
          <p:nvPr/>
        </p:nvPicPr>
        <p:blipFill>
          <a:blip r:embed="rId4" cstate="print"/>
          <a:srcRect l="16875" t="5612" r="54583" b="83277"/>
          <a:stretch>
            <a:fillRect/>
          </a:stretch>
        </p:blipFill>
        <p:spPr>
          <a:xfrm>
            <a:off x="1543050" y="628650"/>
            <a:ext cx="2609850" cy="762000"/>
          </a:xfrm>
          <a:prstGeom prst="rect">
            <a:avLst/>
          </a:prstGeom>
        </p:spPr>
      </p:pic>
      <p:sp>
        <p:nvSpPr>
          <p:cNvPr id="51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1. Eligibility &amp; Pre-Qualification Test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1860152" y="1277576"/>
            <a:ext cx="7626102" cy="19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11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Past performance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(30pts)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endParaRPr lang="en-US" altLang="ko-KR" sz="1900" b="1" dirty="0" smtClean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lnSpc>
                <a:spcPts val="2160"/>
              </a:lnSpc>
              <a:spcBef>
                <a:spcPts val="11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more than 3 times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(30pts)</a:t>
            </a:r>
            <a:r>
              <a:rPr lang="en-US" altLang="ko-KR" sz="1900" b="1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,1 or 2 times 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(29pts)</a:t>
            </a:r>
            <a:endParaRPr lang="ko-KR" altLang="en-US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lnSpc>
                <a:spcPts val="2160"/>
              </a:lnSpc>
              <a:spcBef>
                <a:spcPts val="11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Financial Stability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(70pts)</a:t>
            </a:r>
            <a:r>
              <a:rPr lang="en-US" altLang="ko-KR" sz="1900" b="1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(B-)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Credit rating or better  </a:t>
            </a:r>
            <a:endParaRPr lang="en-US" altLang="ko-KR" sz="1900" b="1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lnSpc>
                <a:spcPts val="2160"/>
              </a:lnSpc>
              <a:spcBef>
                <a:spcPts val="11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Deduction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Suspension of business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(-5pts)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, </a:t>
            </a:r>
          </a:p>
          <a:p>
            <a:pPr>
              <a:lnSpc>
                <a:spcPts val="1100"/>
              </a:lnSpc>
              <a:spcBef>
                <a:spcPts val="11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                   Delay in delivery 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(-2pts)</a:t>
            </a:r>
            <a:endParaRPr lang="en-US" altLang="ko-KR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860152" y="3650292"/>
            <a:ext cx="8501063" cy="255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Products  affecting people’s welfare &amp; environment</a:t>
            </a:r>
            <a:endParaRPr lang="ko-KR" altLang="en-US" sz="1900" b="1" dirty="0" smtClean="0"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16 products as of 2013 : artificial grass, guardrail, air sterilizer, air circulator, etc.  </a:t>
            </a:r>
          </a:p>
          <a:p>
            <a:pPr>
              <a:lnSpc>
                <a:spcPts val="2160"/>
              </a:lnSpc>
              <a:spcBef>
                <a:spcPts val="11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Evaluated on 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past performance, financial stability,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Technical capability, satisfaction rating and credit  </a:t>
            </a:r>
            <a:r>
              <a:rPr lang="ko-KR" altLang="en-US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solidFill>
                  <a:srgbClr val="0000FF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</a:p>
          <a:p>
            <a:pPr>
              <a:lnSpc>
                <a:spcPts val="2160"/>
              </a:lnSpc>
              <a:spcBef>
                <a:spcPts val="11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Test criteria</a:t>
            </a:r>
            <a:r>
              <a:rPr lang="ko-KR" altLang="en-US" sz="1900" b="1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 the 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1</a:t>
            </a:r>
            <a:r>
              <a:rPr lang="en-US" altLang="ko-KR" sz="1900" b="1" baseline="300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st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year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(minimum score of 65)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900" b="1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</a:p>
          <a:p>
            <a:pPr>
              <a:lnSpc>
                <a:spcPts val="2160"/>
              </a:lnSpc>
              <a:spcBef>
                <a:spcPts val="1100"/>
              </a:spcBef>
            </a:pP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                     the 2</a:t>
            </a:r>
            <a:r>
              <a:rPr lang="en-US" altLang="ko-KR" sz="1900" b="1" baseline="300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nd</a:t>
            </a:r>
            <a:r>
              <a:rPr lang="en-US" altLang="ko-KR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year and hereafter</a:t>
            </a:r>
            <a:r>
              <a:rPr lang="ko-KR" altLang="en-US" sz="19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(minimum score of 70)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712639" y="3252237"/>
            <a:ext cx="339313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spc="-100" dirty="0" smtClean="0">
                <a:solidFill>
                  <a:schemeClr val="bg1"/>
                </a:solidFill>
                <a:effectLst>
                  <a:glow rad="63500">
                    <a:srgbClr val="008080"/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Pre - Qualification Test</a:t>
            </a:r>
            <a:endParaRPr lang="en-US" altLang="ko-KR" sz="2100" b="1" spc="-100" dirty="0">
              <a:solidFill>
                <a:schemeClr val="bg1"/>
              </a:solidFill>
              <a:effectLst>
                <a:glow rad="63500">
                  <a:srgbClr val="008080"/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55" name="그림 54" descr="09.png"/>
          <p:cNvPicPr>
            <a:picLocks noChangeAspect="1"/>
          </p:cNvPicPr>
          <p:nvPr/>
        </p:nvPicPr>
        <p:blipFill>
          <a:blip r:embed="rId5" cstate="print"/>
          <a:srcRect t="10563" r="82338"/>
          <a:stretch>
            <a:fillRect/>
          </a:stretch>
        </p:blipFill>
        <p:spPr>
          <a:xfrm>
            <a:off x="0" y="724395"/>
            <a:ext cx="1615044" cy="6133605"/>
          </a:xfrm>
          <a:prstGeom prst="rect">
            <a:avLst/>
          </a:prstGeom>
        </p:spPr>
      </p:pic>
      <p:pic>
        <p:nvPicPr>
          <p:cNvPr id="57" name="그림 56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1285860"/>
            <a:ext cx="360040" cy="288032"/>
          </a:xfrm>
          <a:prstGeom prst="rect">
            <a:avLst/>
          </a:prstGeom>
        </p:spPr>
      </p:pic>
      <p:pic>
        <p:nvPicPr>
          <p:cNvPr id="58" name="그림 57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2132483"/>
            <a:ext cx="360040" cy="288032"/>
          </a:xfrm>
          <a:prstGeom prst="rect">
            <a:avLst/>
          </a:prstGeom>
        </p:spPr>
      </p:pic>
      <p:pic>
        <p:nvPicPr>
          <p:cNvPr id="59" name="그림 58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3772901"/>
            <a:ext cx="360040" cy="288032"/>
          </a:xfrm>
          <a:prstGeom prst="rect">
            <a:avLst/>
          </a:prstGeom>
        </p:spPr>
      </p:pic>
      <p:pic>
        <p:nvPicPr>
          <p:cNvPr id="61" name="그림 60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4482297"/>
            <a:ext cx="360040" cy="288032"/>
          </a:xfrm>
          <a:prstGeom prst="rect">
            <a:avLst/>
          </a:prstGeom>
        </p:spPr>
      </p:pic>
      <p:pic>
        <p:nvPicPr>
          <p:cNvPr id="62" name="그림 61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3198" y="5382085"/>
            <a:ext cx="360040" cy="288032"/>
          </a:xfrm>
          <a:prstGeom prst="rect">
            <a:avLst/>
          </a:prstGeom>
        </p:spPr>
      </p:pic>
      <p:grpSp>
        <p:nvGrpSpPr>
          <p:cNvPr id="63" name="Group 21"/>
          <p:cNvGrpSpPr>
            <a:grpSpLocks/>
          </p:cNvGrpSpPr>
          <p:nvPr/>
        </p:nvGrpSpPr>
        <p:grpSpPr bwMode="auto">
          <a:xfrm>
            <a:off x="8724900" y="6443663"/>
            <a:ext cx="407988" cy="404812"/>
            <a:chOff x="5521" y="4065"/>
            <a:chExt cx="257" cy="255"/>
          </a:xfrm>
        </p:grpSpPr>
        <p:pic>
          <p:nvPicPr>
            <p:cNvPr id="64" name="Picture 22" descr="2총력 copy"/>
            <p:cNvPicPr>
              <a:picLocks noChangeAspect="1" noChangeArrowheads="1"/>
            </p:cNvPicPr>
            <p:nvPr/>
          </p:nvPicPr>
          <p:blipFill>
            <a:blip r:embed="rId7" cstate="print"/>
            <a:srcRect l="95416" t="93472"/>
            <a:stretch>
              <a:fillRect/>
            </a:stretch>
          </p:blipFill>
          <p:spPr bwMode="auto">
            <a:xfrm>
              <a:off x="5521" y="4065"/>
              <a:ext cx="23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5547" y="412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latin typeface="Arial" charset="0"/>
                  <a:cs typeface="Arial" charset="0"/>
                </a:rPr>
                <a:t>9</a:t>
              </a:r>
              <a:endParaRPr lang="en-US" altLang="ko-KR" sz="10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1712638" y="746815"/>
            <a:ext cx="6002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20000"/>
              </a:spcBef>
              <a:buClr>
                <a:srgbClr val="000000"/>
              </a:buClr>
            </a:pPr>
            <a:r>
              <a:rPr lang="en-US" altLang="ko-KR" sz="2100" b="1" dirty="0" smtClean="0">
                <a:solidFill>
                  <a:schemeClr val="bg1"/>
                </a:solidFill>
                <a:effectLst>
                  <a:glow rad="63500">
                    <a:srgbClr val="008080"/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Eligibility Test    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glow rad="63500">
                    <a:srgbClr val="008080"/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(minimum score of 85),</a:t>
            </a:r>
            <a:r>
              <a:rPr lang="en-US" altLang="ko-KR" b="1" dirty="0" smtClean="0">
                <a:solidFill>
                  <a:schemeClr val="bg1"/>
                </a:solidFill>
                <a:effectLst>
                  <a:glow rad="63500">
                    <a:srgbClr val="008080"/>
                  </a:glo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     </a:t>
            </a:r>
            <a:endParaRPr lang="en-US" altLang="ko-KR" b="1" dirty="0">
              <a:solidFill>
                <a:schemeClr val="bg1"/>
              </a:solidFill>
              <a:effectLst>
                <a:glow rad="63500">
                  <a:srgbClr val="008080"/>
                </a:glo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0" name="그림 19" descr="09.png"/>
          <p:cNvPicPr>
            <a:picLocks noChangeAspect="1"/>
          </p:cNvPicPr>
          <p:nvPr/>
        </p:nvPicPr>
        <p:blipFill>
          <a:blip r:embed="rId6" cstate="print"/>
          <a:srcRect l="26376" t="16400" r="69687" b="79400"/>
          <a:stretch>
            <a:fillRect/>
          </a:stretch>
        </p:blipFill>
        <p:spPr>
          <a:xfrm>
            <a:off x="1618926" y="2548198"/>
            <a:ext cx="360040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2617</Words>
  <Application>Microsoft Office PowerPoint</Application>
  <PresentationFormat>화면 슬라이드 쇼(4:3)</PresentationFormat>
  <Paragraphs>485</Paragraphs>
  <Slides>22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슬라이드 3</vt:lpstr>
      <vt:lpstr>1. Overview of K-MAS</vt:lpstr>
      <vt:lpstr>2. Features of K-MAS</vt:lpstr>
      <vt:lpstr>3. K-MAS Statistics</vt:lpstr>
      <vt:lpstr>슬라이드 7</vt:lpstr>
      <vt:lpstr>&lt;Process of K-MAS&gt;</vt:lpstr>
      <vt:lpstr>1. Eligibility &amp; Pre-Qualification Test</vt:lpstr>
      <vt:lpstr>2. Registering negotiated product &amp; price negotiation</vt:lpstr>
      <vt:lpstr>3. Contract signing </vt:lpstr>
      <vt:lpstr>4. Contract Management (A)</vt:lpstr>
      <vt:lpstr>4. Contract Management (B)</vt:lpstr>
      <vt:lpstr>4. Contract Management (C)</vt:lpstr>
      <vt:lpstr>5. Assessment on suppliers</vt:lpstr>
      <vt:lpstr>슬라이드 16</vt:lpstr>
      <vt:lpstr>1. Purchase of K-MAS contracted products</vt:lpstr>
      <vt:lpstr>2. Comparison over assessment methods </vt:lpstr>
      <vt:lpstr>슬라이드 19</vt:lpstr>
      <vt:lpstr>슬라이드 20</vt:lpstr>
      <vt:lpstr>Future operating plan : K-MAS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625</cp:revision>
  <dcterms:created xsi:type="dcterms:W3CDTF">2013-03-31T10:02:33Z</dcterms:created>
  <dcterms:modified xsi:type="dcterms:W3CDTF">2013-09-13T06:07:03Z</dcterms:modified>
</cp:coreProperties>
</file>